
<file path=[Content_Types].xml><?xml version="1.0" encoding="utf-8"?>
<Types xmlns="http://schemas.openxmlformats.org/package/2006/content-types">
  <Default Extension="bin" ContentType="application/vnd.openxmlformats-officedocument.oleObject"/>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70" r:id="rId3"/>
    <p:sldId id="263" r:id="rId4"/>
    <p:sldId id="271" r:id="rId5"/>
    <p:sldId id="275" r:id="rId6"/>
    <p:sldId id="274" r:id="rId7"/>
    <p:sldId id="276" r:id="rId8"/>
    <p:sldId id="280" r:id="rId9"/>
    <p:sldId id="281" r:id="rId10"/>
    <p:sldId id="282" r:id="rId11"/>
    <p:sldId id="283" r:id="rId12"/>
    <p:sldId id="264" r:id="rId13"/>
    <p:sldId id="265" r:id="rId14"/>
    <p:sldId id="267" r:id="rId15"/>
    <p:sldId id="268" r:id="rId16"/>
    <p:sldId id="323" r:id="rId17"/>
    <p:sldId id="324" r:id="rId18"/>
    <p:sldId id="296" r:id="rId19"/>
    <p:sldId id="298" r:id="rId20"/>
    <p:sldId id="299" r:id="rId21"/>
    <p:sldId id="300" r:id="rId22"/>
    <p:sldId id="302" r:id="rId23"/>
    <p:sldId id="303" r:id="rId24"/>
    <p:sldId id="304" r:id="rId25"/>
    <p:sldId id="308" r:id="rId26"/>
    <p:sldId id="297" r:id="rId27"/>
    <p:sldId id="309" r:id="rId28"/>
    <p:sldId id="310" r:id="rId29"/>
    <p:sldId id="260" r:id="rId30"/>
    <p:sldId id="311" r:id="rId31"/>
    <p:sldId id="314" r:id="rId32"/>
    <p:sldId id="266" r:id="rId33"/>
    <p:sldId id="312" r:id="rId34"/>
    <p:sldId id="313" r:id="rId35"/>
    <p:sldId id="315" r:id="rId36"/>
    <p:sldId id="316" r:id="rId37"/>
    <p:sldId id="318" r:id="rId38"/>
    <p:sldId id="317" r:id="rId39"/>
    <p:sldId id="319" r:id="rId40"/>
    <p:sldId id="320" r:id="rId41"/>
    <p:sldId id="322" r:id="rId42"/>
    <p:sldId id="394" r:id="rId43"/>
    <p:sldId id="395" r:id="rId44"/>
    <p:sldId id="29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63" d="100"/>
          <a:sy n="63" d="100"/>
        </p:scale>
        <p:origin x="780" y="5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D45F84-E5D2-4CB2-B071-03357960AD9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46BE6FDA-9694-44E5-A14B-E691592292BD}">
      <dgm:prSet phldrT="[Text]"/>
      <dgm:spPr/>
      <dgm:t>
        <a:bodyPr/>
        <a:lstStyle/>
        <a:p>
          <a:r>
            <a:rPr lang="en-IN" dirty="0"/>
            <a:t>Pumps</a:t>
          </a:r>
        </a:p>
      </dgm:t>
    </dgm:pt>
    <dgm:pt modelId="{7F9A6571-AE78-46AC-9339-27BD8E44EAFE}" type="parTrans" cxnId="{7873C371-4E7A-461B-B852-5013E04B5B3C}">
      <dgm:prSet/>
      <dgm:spPr/>
      <dgm:t>
        <a:bodyPr/>
        <a:lstStyle/>
        <a:p>
          <a:endParaRPr lang="en-IN"/>
        </a:p>
      </dgm:t>
    </dgm:pt>
    <dgm:pt modelId="{E76D2196-C7F7-44BE-B605-12FDD640453B}" type="sibTrans" cxnId="{7873C371-4E7A-461B-B852-5013E04B5B3C}">
      <dgm:prSet/>
      <dgm:spPr/>
      <dgm:t>
        <a:bodyPr/>
        <a:lstStyle/>
        <a:p>
          <a:endParaRPr lang="en-IN"/>
        </a:p>
      </dgm:t>
    </dgm:pt>
    <dgm:pt modelId="{63F4123C-AF5A-4D0F-AEBF-227EEDC535FA}">
      <dgm:prSet phldrT="[Text]"/>
      <dgm:spPr/>
      <dgm:t>
        <a:bodyPr/>
        <a:lstStyle/>
        <a:p>
          <a:r>
            <a:rPr lang="en-IN" dirty="0"/>
            <a:t>Hydrostatic </a:t>
          </a:r>
        </a:p>
        <a:p>
          <a:r>
            <a:rPr lang="en-IN" dirty="0"/>
            <a:t>or </a:t>
          </a:r>
        </a:p>
        <a:p>
          <a:r>
            <a:rPr lang="en-IN" dirty="0"/>
            <a:t>positive displacement pumps </a:t>
          </a:r>
        </a:p>
      </dgm:t>
    </dgm:pt>
    <dgm:pt modelId="{FA04F0CF-C382-483F-8358-9274277D25AF}" type="parTrans" cxnId="{EF486937-936D-4C63-B60F-31D6620F2562}">
      <dgm:prSet/>
      <dgm:spPr/>
      <dgm:t>
        <a:bodyPr/>
        <a:lstStyle/>
        <a:p>
          <a:endParaRPr lang="en-IN"/>
        </a:p>
      </dgm:t>
    </dgm:pt>
    <dgm:pt modelId="{FF3DD7DD-8445-4C2D-B8D7-166038FDB3B2}" type="sibTrans" cxnId="{EF486937-936D-4C63-B60F-31D6620F2562}">
      <dgm:prSet/>
      <dgm:spPr/>
      <dgm:t>
        <a:bodyPr/>
        <a:lstStyle/>
        <a:p>
          <a:endParaRPr lang="en-IN"/>
        </a:p>
      </dgm:t>
    </dgm:pt>
    <dgm:pt modelId="{EDC07324-8A62-4CD0-9B84-038CCD1DD3A6}">
      <dgm:prSet phldrT="[Text]"/>
      <dgm:spPr/>
      <dgm:t>
        <a:bodyPr/>
        <a:lstStyle/>
        <a:p>
          <a:r>
            <a:rPr lang="en-IN" dirty="0"/>
            <a:t>Hydrodynamic pumps </a:t>
          </a:r>
        </a:p>
      </dgm:t>
    </dgm:pt>
    <dgm:pt modelId="{9B83096C-3185-4BC8-8285-AA294E6FCB6B}" type="parTrans" cxnId="{32EE2FA8-9FAE-4145-B9C2-C9A96288197C}">
      <dgm:prSet/>
      <dgm:spPr/>
      <dgm:t>
        <a:bodyPr/>
        <a:lstStyle/>
        <a:p>
          <a:endParaRPr lang="en-IN"/>
        </a:p>
      </dgm:t>
    </dgm:pt>
    <dgm:pt modelId="{5F38BA31-E961-46D5-B524-C0E6C62AB536}" type="sibTrans" cxnId="{32EE2FA8-9FAE-4145-B9C2-C9A96288197C}">
      <dgm:prSet/>
      <dgm:spPr/>
      <dgm:t>
        <a:bodyPr/>
        <a:lstStyle/>
        <a:p>
          <a:endParaRPr lang="en-IN"/>
        </a:p>
      </dgm:t>
    </dgm:pt>
    <dgm:pt modelId="{2C8B2CFD-9A7F-4380-B680-F7B79EA683FC}">
      <dgm:prSet phldrT="[Text]"/>
      <dgm:spPr/>
      <dgm:t>
        <a:bodyPr/>
        <a:lstStyle/>
        <a:p>
          <a:r>
            <a:rPr lang="en-IN" dirty="0"/>
            <a:t>Rotary</a:t>
          </a:r>
        </a:p>
      </dgm:t>
    </dgm:pt>
    <dgm:pt modelId="{401D1FE1-57AF-48E0-814C-31CF33FEBE16}" type="parTrans" cxnId="{8D096808-4EF7-45BC-90FF-25AD448394B4}">
      <dgm:prSet/>
      <dgm:spPr/>
      <dgm:t>
        <a:bodyPr/>
        <a:lstStyle/>
        <a:p>
          <a:endParaRPr lang="en-IN"/>
        </a:p>
      </dgm:t>
    </dgm:pt>
    <dgm:pt modelId="{D9B7E0DF-0562-4236-8BC6-6D993F426835}" type="sibTrans" cxnId="{8D096808-4EF7-45BC-90FF-25AD448394B4}">
      <dgm:prSet/>
      <dgm:spPr/>
      <dgm:t>
        <a:bodyPr/>
        <a:lstStyle/>
        <a:p>
          <a:endParaRPr lang="en-IN"/>
        </a:p>
      </dgm:t>
    </dgm:pt>
    <dgm:pt modelId="{3A059264-0A92-4BBF-95EA-E25E5D9AB08E}">
      <dgm:prSet phldrT="[Text]"/>
      <dgm:spPr/>
      <dgm:t>
        <a:bodyPr/>
        <a:lstStyle/>
        <a:p>
          <a:r>
            <a:rPr lang="en-IN" dirty="0"/>
            <a:t>Reciprocating</a:t>
          </a:r>
        </a:p>
      </dgm:t>
    </dgm:pt>
    <dgm:pt modelId="{825E5550-EAE8-45D0-94A0-A0414957282C}" type="parTrans" cxnId="{EBB2DBF0-9323-4A51-B27A-3FCD57FF2E6D}">
      <dgm:prSet/>
      <dgm:spPr/>
      <dgm:t>
        <a:bodyPr/>
        <a:lstStyle/>
        <a:p>
          <a:endParaRPr lang="en-IN"/>
        </a:p>
      </dgm:t>
    </dgm:pt>
    <dgm:pt modelId="{CBA5C8D7-7D8F-41FB-95AE-0A8DBD29ED5B}" type="sibTrans" cxnId="{EBB2DBF0-9323-4A51-B27A-3FCD57FF2E6D}">
      <dgm:prSet/>
      <dgm:spPr/>
      <dgm:t>
        <a:bodyPr/>
        <a:lstStyle/>
        <a:p>
          <a:endParaRPr lang="en-IN"/>
        </a:p>
      </dgm:t>
    </dgm:pt>
    <dgm:pt modelId="{CF192CF3-D403-4FD5-8CB3-104BC330B698}">
      <dgm:prSet phldrT="[Text]"/>
      <dgm:spPr/>
      <dgm:t>
        <a:bodyPr/>
        <a:lstStyle/>
        <a:p>
          <a:r>
            <a:rPr lang="en-IN" dirty="0"/>
            <a:t>Centrifugal</a:t>
          </a:r>
        </a:p>
      </dgm:t>
    </dgm:pt>
    <dgm:pt modelId="{F2ADA16A-9A93-405B-B108-813F59EF3CAD}" type="parTrans" cxnId="{AD4EBEB2-1AF5-49B1-BA7B-4A9EE6BBBCA2}">
      <dgm:prSet/>
      <dgm:spPr/>
      <dgm:t>
        <a:bodyPr/>
        <a:lstStyle/>
        <a:p>
          <a:endParaRPr lang="en-IN"/>
        </a:p>
      </dgm:t>
    </dgm:pt>
    <dgm:pt modelId="{9AEE2130-9BAA-4C0B-8E26-2FB4C33EABD0}" type="sibTrans" cxnId="{AD4EBEB2-1AF5-49B1-BA7B-4A9EE6BBBCA2}">
      <dgm:prSet/>
      <dgm:spPr/>
      <dgm:t>
        <a:bodyPr/>
        <a:lstStyle/>
        <a:p>
          <a:endParaRPr lang="en-IN"/>
        </a:p>
      </dgm:t>
    </dgm:pt>
    <dgm:pt modelId="{B22F726D-A539-4E32-93BA-F1D53D4A8E02}">
      <dgm:prSet phldrT="[Text]"/>
      <dgm:spPr/>
      <dgm:t>
        <a:bodyPr/>
        <a:lstStyle/>
        <a:p>
          <a:r>
            <a:rPr lang="en-IN" dirty="0"/>
            <a:t>Axial</a:t>
          </a:r>
        </a:p>
      </dgm:t>
    </dgm:pt>
    <dgm:pt modelId="{4C1C32AC-3FBE-47D4-8D12-10726582CFDC}" type="parTrans" cxnId="{4C818BAE-143C-4F58-8142-38AEC89FD453}">
      <dgm:prSet/>
      <dgm:spPr/>
      <dgm:t>
        <a:bodyPr/>
        <a:lstStyle/>
        <a:p>
          <a:endParaRPr lang="en-IN"/>
        </a:p>
      </dgm:t>
    </dgm:pt>
    <dgm:pt modelId="{7C8DE435-F42A-49C3-93D3-ACA720E984A7}" type="sibTrans" cxnId="{4C818BAE-143C-4F58-8142-38AEC89FD453}">
      <dgm:prSet/>
      <dgm:spPr/>
      <dgm:t>
        <a:bodyPr/>
        <a:lstStyle/>
        <a:p>
          <a:endParaRPr lang="en-IN"/>
        </a:p>
      </dgm:t>
    </dgm:pt>
    <dgm:pt modelId="{21945155-8FF5-459A-93C7-20B27EAE1D38}" type="pres">
      <dgm:prSet presAssocID="{29D45F84-E5D2-4CB2-B071-03357960AD9D}" presName="hierChild1" presStyleCnt="0">
        <dgm:presLayoutVars>
          <dgm:orgChart val="1"/>
          <dgm:chPref val="1"/>
          <dgm:dir/>
          <dgm:animOne val="branch"/>
          <dgm:animLvl val="lvl"/>
          <dgm:resizeHandles/>
        </dgm:presLayoutVars>
      </dgm:prSet>
      <dgm:spPr/>
    </dgm:pt>
    <dgm:pt modelId="{F958088D-80E7-4EF1-90C6-B6128604E5A4}" type="pres">
      <dgm:prSet presAssocID="{46BE6FDA-9694-44E5-A14B-E691592292BD}" presName="hierRoot1" presStyleCnt="0">
        <dgm:presLayoutVars>
          <dgm:hierBranch val="init"/>
        </dgm:presLayoutVars>
      </dgm:prSet>
      <dgm:spPr/>
    </dgm:pt>
    <dgm:pt modelId="{6F8B7761-E9F5-49EC-9CE4-6B3CE7B4B6A5}" type="pres">
      <dgm:prSet presAssocID="{46BE6FDA-9694-44E5-A14B-E691592292BD}" presName="rootComposite1" presStyleCnt="0"/>
      <dgm:spPr/>
    </dgm:pt>
    <dgm:pt modelId="{B72FC4C5-EC9E-4E58-8BF6-F6FCD5FF9967}" type="pres">
      <dgm:prSet presAssocID="{46BE6FDA-9694-44E5-A14B-E691592292BD}" presName="rootText1" presStyleLbl="node0" presStyleIdx="0" presStyleCnt="1">
        <dgm:presLayoutVars>
          <dgm:chPref val="3"/>
        </dgm:presLayoutVars>
      </dgm:prSet>
      <dgm:spPr/>
    </dgm:pt>
    <dgm:pt modelId="{928E31BA-C237-4176-BED8-DA5B03CB4B9B}" type="pres">
      <dgm:prSet presAssocID="{46BE6FDA-9694-44E5-A14B-E691592292BD}" presName="rootConnector1" presStyleLbl="node1" presStyleIdx="0" presStyleCnt="0"/>
      <dgm:spPr/>
    </dgm:pt>
    <dgm:pt modelId="{CD38B230-E9A5-4825-A5D5-0EA5BA327311}" type="pres">
      <dgm:prSet presAssocID="{46BE6FDA-9694-44E5-A14B-E691592292BD}" presName="hierChild2" presStyleCnt="0"/>
      <dgm:spPr/>
    </dgm:pt>
    <dgm:pt modelId="{94D14BB2-F126-40C1-93D6-B906BCCDDC6D}" type="pres">
      <dgm:prSet presAssocID="{FA04F0CF-C382-483F-8358-9274277D25AF}" presName="Name37" presStyleLbl="parChTrans1D2" presStyleIdx="0" presStyleCnt="2"/>
      <dgm:spPr/>
    </dgm:pt>
    <dgm:pt modelId="{7F569F2F-4ACB-471A-B7E4-468F979FF593}" type="pres">
      <dgm:prSet presAssocID="{63F4123C-AF5A-4D0F-AEBF-227EEDC535FA}" presName="hierRoot2" presStyleCnt="0">
        <dgm:presLayoutVars>
          <dgm:hierBranch val="init"/>
        </dgm:presLayoutVars>
      </dgm:prSet>
      <dgm:spPr/>
    </dgm:pt>
    <dgm:pt modelId="{6204EE7D-62EF-4067-8392-C49225134498}" type="pres">
      <dgm:prSet presAssocID="{63F4123C-AF5A-4D0F-AEBF-227EEDC535FA}" presName="rootComposite" presStyleCnt="0"/>
      <dgm:spPr/>
    </dgm:pt>
    <dgm:pt modelId="{4F695B4E-7183-4344-8DA8-FD54C622B89A}" type="pres">
      <dgm:prSet presAssocID="{63F4123C-AF5A-4D0F-AEBF-227EEDC535FA}" presName="rootText" presStyleLbl="node2" presStyleIdx="0" presStyleCnt="2">
        <dgm:presLayoutVars>
          <dgm:chPref val="3"/>
        </dgm:presLayoutVars>
      </dgm:prSet>
      <dgm:spPr/>
    </dgm:pt>
    <dgm:pt modelId="{F5BFC3BF-CE79-470C-8A09-E37C96E915FF}" type="pres">
      <dgm:prSet presAssocID="{63F4123C-AF5A-4D0F-AEBF-227EEDC535FA}" presName="rootConnector" presStyleLbl="node2" presStyleIdx="0" presStyleCnt="2"/>
      <dgm:spPr/>
    </dgm:pt>
    <dgm:pt modelId="{DE3FE7E9-2E1D-4819-AC42-FDF830BE5766}" type="pres">
      <dgm:prSet presAssocID="{63F4123C-AF5A-4D0F-AEBF-227EEDC535FA}" presName="hierChild4" presStyleCnt="0"/>
      <dgm:spPr/>
    </dgm:pt>
    <dgm:pt modelId="{2E313260-1641-47C7-958F-172539D00D64}" type="pres">
      <dgm:prSet presAssocID="{401D1FE1-57AF-48E0-814C-31CF33FEBE16}" presName="Name37" presStyleLbl="parChTrans1D3" presStyleIdx="0" presStyleCnt="4"/>
      <dgm:spPr/>
    </dgm:pt>
    <dgm:pt modelId="{AD244E57-E853-4BDF-AA21-0B007E51C49F}" type="pres">
      <dgm:prSet presAssocID="{2C8B2CFD-9A7F-4380-B680-F7B79EA683FC}" presName="hierRoot2" presStyleCnt="0">
        <dgm:presLayoutVars>
          <dgm:hierBranch val="hang"/>
        </dgm:presLayoutVars>
      </dgm:prSet>
      <dgm:spPr/>
    </dgm:pt>
    <dgm:pt modelId="{654B32E9-905E-4C6B-A0DC-F9FFBCAEBCBE}" type="pres">
      <dgm:prSet presAssocID="{2C8B2CFD-9A7F-4380-B680-F7B79EA683FC}" presName="rootComposite" presStyleCnt="0"/>
      <dgm:spPr/>
    </dgm:pt>
    <dgm:pt modelId="{E4A97FEF-68AE-4649-9E3E-4DFC2CB1F372}" type="pres">
      <dgm:prSet presAssocID="{2C8B2CFD-9A7F-4380-B680-F7B79EA683FC}" presName="rootText" presStyleLbl="node3" presStyleIdx="0" presStyleCnt="4" custAng="0">
        <dgm:presLayoutVars>
          <dgm:chPref val="3"/>
        </dgm:presLayoutVars>
      </dgm:prSet>
      <dgm:spPr/>
    </dgm:pt>
    <dgm:pt modelId="{10F3B613-13D1-42CA-B7AA-4264BA8D889E}" type="pres">
      <dgm:prSet presAssocID="{2C8B2CFD-9A7F-4380-B680-F7B79EA683FC}" presName="rootConnector" presStyleLbl="node3" presStyleIdx="0" presStyleCnt="4"/>
      <dgm:spPr/>
    </dgm:pt>
    <dgm:pt modelId="{8DFC08C6-0639-4B2D-933B-98475BFB23F4}" type="pres">
      <dgm:prSet presAssocID="{2C8B2CFD-9A7F-4380-B680-F7B79EA683FC}" presName="hierChild4" presStyleCnt="0"/>
      <dgm:spPr/>
    </dgm:pt>
    <dgm:pt modelId="{EF58F077-F423-43E0-95FF-EE435F9372C3}" type="pres">
      <dgm:prSet presAssocID="{2C8B2CFD-9A7F-4380-B680-F7B79EA683FC}" presName="hierChild5" presStyleCnt="0"/>
      <dgm:spPr/>
    </dgm:pt>
    <dgm:pt modelId="{536DEF5C-5983-40B8-B95B-F3E7151F1BD4}" type="pres">
      <dgm:prSet presAssocID="{825E5550-EAE8-45D0-94A0-A0414957282C}" presName="Name37" presStyleLbl="parChTrans1D3" presStyleIdx="1" presStyleCnt="4"/>
      <dgm:spPr/>
    </dgm:pt>
    <dgm:pt modelId="{4F80CFBB-A1A7-48F1-8F23-E93E14E1B798}" type="pres">
      <dgm:prSet presAssocID="{3A059264-0A92-4BBF-95EA-E25E5D9AB08E}" presName="hierRoot2" presStyleCnt="0">
        <dgm:presLayoutVars>
          <dgm:hierBranch/>
        </dgm:presLayoutVars>
      </dgm:prSet>
      <dgm:spPr/>
    </dgm:pt>
    <dgm:pt modelId="{63CE1356-5065-45E0-9F23-25C622A4AB29}" type="pres">
      <dgm:prSet presAssocID="{3A059264-0A92-4BBF-95EA-E25E5D9AB08E}" presName="rootComposite" presStyleCnt="0"/>
      <dgm:spPr/>
    </dgm:pt>
    <dgm:pt modelId="{CD3A142E-1DF2-439D-AD24-478809F95B51}" type="pres">
      <dgm:prSet presAssocID="{3A059264-0A92-4BBF-95EA-E25E5D9AB08E}" presName="rootText" presStyleLbl="node3" presStyleIdx="1" presStyleCnt="4" custAng="0">
        <dgm:presLayoutVars>
          <dgm:chPref val="3"/>
        </dgm:presLayoutVars>
      </dgm:prSet>
      <dgm:spPr/>
    </dgm:pt>
    <dgm:pt modelId="{B6FA3030-8F33-4F11-970E-9C3372503834}" type="pres">
      <dgm:prSet presAssocID="{3A059264-0A92-4BBF-95EA-E25E5D9AB08E}" presName="rootConnector" presStyleLbl="node3" presStyleIdx="1" presStyleCnt="4"/>
      <dgm:spPr/>
    </dgm:pt>
    <dgm:pt modelId="{4BF741B2-8787-42A2-9BA7-7CFBAEB045C5}" type="pres">
      <dgm:prSet presAssocID="{3A059264-0A92-4BBF-95EA-E25E5D9AB08E}" presName="hierChild4" presStyleCnt="0"/>
      <dgm:spPr/>
    </dgm:pt>
    <dgm:pt modelId="{446CFCE6-2F1B-4ADA-9524-86A28361FA9C}" type="pres">
      <dgm:prSet presAssocID="{3A059264-0A92-4BBF-95EA-E25E5D9AB08E}" presName="hierChild5" presStyleCnt="0"/>
      <dgm:spPr/>
    </dgm:pt>
    <dgm:pt modelId="{3419E366-064C-40A4-BC5F-4256490D933B}" type="pres">
      <dgm:prSet presAssocID="{63F4123C-AF5A-4D0F-AEBF-227EEDC535FA}" presName="hierChild5" presStyleCnt="0"/>
      <dgm:spPr/>
    </dgm:pt>
    <dgm:pt modelId="{F05F193B-4044-4E69-ABDF-BEE4B38B1932}" type="pres">
      <dgm:prSet presAssocID="{9B83096C-3185-4BC8-8285-AA294E6FCB6B}" presName="Name37" presStyleLbl="parChTrans1D2" presStyleIdx="1" presStyleCnt="2"/>
      <dgm:spPr/>
    </dgm:pt>
    <dgm:pt modelId="{B3CE7CEB-1635-4B7E-8201-53E665149088}" type="pres">
      <dgm:prSet presAssocID="{EDC07324-8A62-4CD0-9B84-038CCD1DD3A6}" presName="hierRoot2" presStyleCnt="0">
        <dgm:presLayoutVars>
          <dgm:hierBranch val="init"/>
        </dgm:presLayoutVars>
      </dgm:prSet>
      <dgm:spPr/>
    </dgm:pt>
    <dgm:pt modelId="{CFEA73A5-909E-46F7-8CFE-899507485C52}" type="pres">
      <dgm:prSet presAssocID="{EDC07324-8A62-4CD0-9B84-038CCD1DD3A6}" presName="rootComposite" presStyleCnt="0"/>
      <dgm:spPr/>
    </dgm:pt>
    <dgm:pt modelId="{CFBA0C24-1235-4335-8652-89CDD7551E12}" type="pres">
      <dgm:prSet presAssocID="{EDC07324-8A62-4CD0-9B84-038CCD1DD3A6}" presName="rootText" presStyleLbl="node2" presStyleIdx="1" presStyleCnt="2">
        <dgm:presLayoutVars>
          <dgm:chPref val="3"/>
        </dgm:presLayoutVars>
      </dgm:prSet>
      <dgm:spPr/>
    </dgm:pt>
    <dgm:pt modelId="{2DC6E0EB-2E96-4AC3-9CDC-4B08FCF38381}" type="pres">
      <dgm:prSet presAssocID="{EDC07324-8A62-4CD0-9B84-038CCD1DD3A6}" presName="rootConnector" presStyleLbl="node2" presStyleIdx="1" presStyleCnt="2"/>
      <dgm:spPr/>
    </dgm:pt>
    <dgm:pt modelId="{B9B11D21-DED3-47B5-807D-03BF99F58BE1}" type="pres">
      <dgm:prSet presAssocID="{EDC07324-8A62-4CD0-9B84-038CCD1DD3A6}" presName="hierChild4" presStyleCnt="0"/>
      <dgm:spPr/>
    </dgm:pt>
    <dgm:pt modelId="{9C08EB45-151F-489F-8012-049FC20957D0}" type="pres">
      <dgm:prSet presAssocID="{F2ADA16A-9A93-405B-B108-813F59EF3CAD}" presName="Name37" presStyleLbl="parChTrans1D3" presStyleIdx="2" presStyleCnt="4"/>
      <dgm:spPr/>
    </dgm:pt>
    <dgm:pt modelId="{A9822EB4-154F-46E2-9FD5-8FB54078C93E}" type="pres">
      <dgm:prSet presAssocID="{CF192CF3-D403-4FD5-8CB3-104BC330B698}" presName="hierRoot2" presStyleCnt="0">
        <dgm:presLayoutVars>
          <dgm:hierBranch val="init"/>
        </dgm:presLayoutVars>
      </dgm:prSet>
      <dgm:spPr/>
    </dgm:pt>
    <dgm:pt modelId="{94E69F5F-1B69-47BF-88EA-010D50671999}" type="pres">
      <dgm:prSet presAssocID="{CF192CF3-D403-4FD5-8CB3-104BC330B698}" presName="rootComposite" presStyleCnt="0"/>
      <dgm:spPr/>
    </dgm:pt>
    <dgm:pt modelId="{5B6562A1-43E8-4442-8217-BC3451444DBC}" type="pres">
      <dgm:prSet presAssocID="{CF192CF3-D403-4FD5-8CB3-104BC330B698}" presName="rootText" presStyleLbl="node3" presStyleIdx="2" presStyleCnt="4">
        <dgm:presLayoutVars>
          <dgm:chPref val="3"/>
        </dgm:presLayoutVars>
      </dgm:prSet>
      <dgm:spPr/>
    </dgm:pt>
    <dgm:pt modelId="{C848F00F-FF41-4988-B2DC-6DBB5ED368B7}" type="pres">
      <dgm:prSet presAssocID="{CF192CF3-D403-4FD5-8CB3-104BC330B698}" presName="rootConnector" presStyleLbl="node3" presStyleIdx="2" presStyleCnt="4"/>
      <dgm:spPr/>
    </dgm:pt>
    <dgm:pt modelId="{5D7235A4-7AD4-4F1D-BA71-11FC62F470D8}" type="pres">
      <dgm:prSet presAssocID="{CF192CF3-D403-4FD5-8CB3-104BC330B698}" presName="hierChild4" presStyleCnt="0"/>
      <dgm:spPr/>
    </dgm:pt>
    <dgm:pt modelId="{492AC448-6082-45B1-9DA1-01C622334DDE}" type="pres">
      <dgm:prSet presAssocID="{CF192CF3-D403-4FD5-8CB3-104BC330B698}" presName="hierChild5" presStyleCnt="0"/>
      <dgm:spPr/>
    </dgm:pt>
    <dgm:pt modelId="{0A48F16B-CB1B-470A-B1FA-F58A4B45FDF1}" type="pres">
      <dgm:prSet presAssocID="{4C1C32AC-3FBE-47D4-8D12-10726582CFDC}" presName="Name37" presStyleLbl="parChTrans1D3" presStyleIdx="3" presStyleCnt="4"/>
      <dgm:spPr/>
    </dgm:pt>
    <dgm:pt modelId="{8F56D3B1-4A8A-4C7D-BA96-F6EDCB034619}" type="pres">
      <dgm:prSet presAssocID="{B22F726D-A539-4E32-93BA-F1D53D4A8E02}" presName="hierRoot2" presStyleCnt="0">
        <dgm:presLayoutVars>
          <dgm:hierBranch val="init"/>
        </dgm:presLayoutVars>
      </dgm:prSet>
      <dgm:spPr/>
    </dgm:pt>
    <dgm:pt modelId="{37BA842F-398B-4DFA-9F0B-D8B66AB3B439}" type="pres">
      <dgm:prSet presAssocID="{B22F726D-A539-4E32-93BA-F1D53D4A8E02}" presName="rootComposite" presStyleCnt="0"/>
      <dgm:spPr/>
    </dgm:pt>
    <dgm:pt modelId="{E1654125-6DD4-4258-8479-064B88BB5C61}" type="pres">
      <dgm:prSet presAssocID="{B22F726D-A539-4E32-93BA-F1D53D4A8E02}" presName="rootText" presStyleLbl="node3" presStyleIdx="3" presStyleCnt="4">
        <dgm:presLayoutVars>
          <dgm:chPref val="3"/>
        </dgm:presLayoutVars>
      </dgm:prSet>
      <dgm:spPr/>
    </dgm:pt>
    <dgm:pt modelId="{E0B34A37-7835-4A61-B841-EEF1A9130DF2}" type="pres">
      <dgm:prSet presAssocID="{B22F726D-A539-4E32-93BA-F1D53D4A8E02}" presName="rootConnector" presStyleLbl="node3" presStyleIdx="3" presStyleCnt="4"/>
      <dgm:spPr/>
    </dgm:pt>
    <dgm:pt modelId="{FE08AF1E-C10E-47DF-80D1-B3682AAC68CA}" type="pres">
      <dgm:prSet presAssocID="{B22F726D-A539-4E32-93BA-F1D53D4A8E02}" presName="hierChild4" presStyleCnt="0"/>
      <dgm:spPr/>
    </dgm:pt>
    <dgm:pt modelId="{C0D70BCD-1F78-4FCD-A7E6-B7E9715BA631}" type="pres">
      <dgm:prSet presAssocID="{B22F726D-A539-4E32-93BA-F1D53D4A8E02}" presName="hierChild5" presStyleCnt="0"/>
      <dgm:spPr/>
    </dgm:pt>
    <dgm:pt modelId="{02432D0A-394A-4B16-AE4D-FAD052E9DEB3}" type="pres">
      <dgm:prSet presAssocID="{EDC07324-8A62-4CD0-9B84-038CCD1DD3A6}" presName="hierChild5" presStyleCnt="0"/>
      <dgm:spPr/>
    </dgm:pt>
    <dgm:pt modelId="{DBAA1BFB-1112-46CC-BC27-49ECAF8BCBC7}" type="pres">
      <dgm:prSet presAssocID="{46BE6FDA-9694-44E5-A14B-E691592292BD}" presName="hierChild3" presStyleCnt="0"/>
      <dgm:spPr/>
    </dgm:pt>
  </dgm:ptLst>
  <dgm:cxnLst>
    <dgm:cxn modelId="{689F3A01-C279-4703-849A-71BDED70E059}" type="presOf" srcId="{4C1C32AC-3FBE-47D4-8D12-10726582CFDC}" destId="{0A48F16B-CB1B-470A-B1FA-F58A4B45FDF1}" srcOrd="0" destOrd="0" presId="urn:microsoft.com/office/officeart/2005/8/layout/orgChart1"/>
    <dgm:cxn modelId="{8D096808-4EF7-45BC-90FF-25AD448394B4}" srcId="{63F4123C-AF5A-4D0F-AEBF-227EEDC535FA}" destId="{2C8B2CFD-9A7F-4380-B680-F7B79EA683FC}" srcOrd="0" destOrd="0" parTransId="{401D1FE1-57AF-48E0-814C-31CF33FEBE16}" sibTransId="{D9B7E0DF-0562-4236-8BC6-6D993F426835}"/>
    <dgm:cxn modelId="{FE330310-1D81-4FA4-AAAC-496DC75A2208}" type="presOf" srcId="{F2ADA16A-9A93-405B-B108-813F59EF3CAD}" destId="{9C08EB45-151F-489F-8012-049FC20957D0}" srcOrd="0" destOrd="0" presId="urn:microsoft.com/office/officeart/2005/8/layout/orgChart1"/>
    <dgm:cxn modelId="{0CBF8424-83B7-4060-BC81-BAFE1E2F6BB8}" type="presOf" srcId="{825E5550-EAE8-45D0-94A0-A0414957282C}" destId="{536DEF5C-5983-40B8-B95B-F3E7151F1BD4}" srcOrd="0" destOrd="0" presId="urn:microsoft.com/office/officeart/2005/8/layout/orgChart1"/>
    <dgm:cxn modelId="{61A14E36-58AD-46DA-9D3D-EA88E52C243F}" type="presOf" srcId="{63F4123C-AF5A-4D0F-AEBF-227EEDC535FA}" destId="{4F695B4E-7183-4344-8DA8-FD54C622B89A}" srcOrd="0" destOrd="0" presId="urn:microsoft.com/office/officeart/2005/8/layout/orgChart1"/>
    <dgm:cxn modelId="{EF486937-936D-4C63-B60F-31D6620F2562}" srcId="{46BE6FDA-9694-44E5-A14B-E691592292BD}" destId="{63F4123C-AF5A-4D0F-AEBF-227EEDC535FA}" srcOrd="0" destOrd="0" parTransId="{FA04F0CF-C382-483F-8358-9274277D25AF}" sibTransId="{FF3DD7DD-8445-4C2D-B8D7-166038FDB3B2}"/>
    <dgm:cxn modelId="{51B4DD3E-3990-43CB-A5F9-7DAB67EC3DF0}" type="presOf" srcId="{FA04F0CF-C382-483F-8358-9274277D25AF}" destId="{94D14BB2-F126-40C1-93D6-B906BCCDDC6D}" srcOrd="0" destOrd="0" presId="urn:microsoft.com/office/officeart/2005/8/layout/orgChart1"/>
    <dgm:cxn modelId="{3F545446-829F-49B1-B317-DF2FAA9A4390}" type="presOf" srcId="{63F4123C-AF5A-4D0F-AEBF-227EEDC535FA}" destId="{F5BFC3BF-CE79-470C-8A09-E37C96E915FF}" srcOrd="1" destOrd="0" presId="urn:microsoft.com/office/officeart/2005/8/layout/orgChart1"/>
    <dgm:cxn modelId="{6FCD7868-A3C4-43B6-BCE8-BE274EC81C01}" type="presOf" srcId="{EDC07324-8A62-4CD0-9B84-038CCD1DD3A6}" destId="{2DC6E0EB-2E96-4AC3-9CDC-4B08FCF38381}" srcOrd="1" destOrd="0" presId="urn:microsoft.com/office/officeart/2005/8/layout/orgChart1"/>
    <dgm:cxn modelId="{3A87D968-4AF6-48ED-8036-C1F26097C389}" type="presOf" srcId="{2C8B2CFD-9A7F-4380-B680-F7B79EA683FC}" destId="{10F3B613-13D1-42CA-B7AA-4264BA8D889E}" srcOrd="1" destOrd="0" presId="urn:microsoft.com/office/officeart/2005/8/layout/orgChart1"/>
    <dgm:cxn modelId="{4AC20B4E-79F4-4F16-8020-2BF88AC87632}" type="presOf" srcId="{9B83096C-3185-4BC8-8285-AA294E6FCB6B}" destId="{F05F193B-4044-4E69-ABDF-BEE4B38B1932}" srcOrd="0" destOrd="0" presId="urn:microsoft.com/office/officeart/2005/8/layout/orgChart1"/>
    <dgm:cxn modelId="{7873C371-4E7A-461B-B852-5013E04B5B3C}" srcId="{29D45F84-E5D2-4CB2-B071-03357960AD9D}" destId="{46BE6FDA-9694-44E5-A14B-E691592292BD}" srcOrd="0" destOrd="0" parTransId="{7F9A6571-AE78-46AC-9339-27BD8E44EAFE}" sibTransId="{E76D2196-C7F7-44BE-B605-12FDD640453B}"/>
    <dgm:cxn modelId="{60B82952-A25B-42C8-9FF7-D4AB0BBD8936}" type="presOf" srcId="{46BE6FDA-9694-44E5-A14B-E691592292BD}" destId="{928E31BA-C237-4176-BED8-DA5B03CB4B9B}" srcOrd="1" destOrd="0" presId="urn:microsoft.com/office/officeart/2005/8/layout/orgChart1"/>
    <dgm:cxn modelId="{F444DD52-4B31-44BD-8F15-43DD4D71CA51}" type="presOf" srcId="{CF192CF3-D403-4FD5-8CB3-104BC330B698}" destId="{5B6562A1-43E8-4442-8217-BC3451444DBC}" srcOrd="0" destOrd="0" presId="urn:microsoft.com/office/officeart/2005/8/layout/orgChart1"/>
    <dgm:cxn modelId="{8176725A-542F-44FD-9B78-2384C6D2B0F7}" type="presOf" srcId="{3A059264-0A92-4BBF-95EA-E25E5D9AB08E}" destId="{CD3A142E-1DF2-439D-AD24-478809F95B51}" srcOrd="0" destOrd="0" presId="urn:microsoft.com/office/officeart/2005/8/layout/orgChart1"/>
    <dgm:cxn modelId="{D5187881-186D-4704-9D65-686AFDBAA826}" type="presOf" srcId="{46BE6FDA-9694-44E5-A14B-E691592292BD}" destId="{B72FC4C5-EC9E-4E58-8BF6-F6FCD5FF9967}" srcOrd="0" destOrd="0" presId="urn:microsoft.com/office/officeart/2005/8/layout/orgChart1"/>
    <dgm:cxn modelId="{80DCAB9F-B9B9-498D-AA22-E6FE568051DD}" type="presOf" srcId="{2C8B2CFD-9A7F-4380-B680-F7B79EA683FC}" destId="{E4A97FEF-68AE-4649-9E3E-4DFC2CB1F372}" srcOrd="0" destOrd="0" presId="urn:microsoft.com/office/officeart/2005/8/layout/orgChart1"/>
    <dgm:cxn modelId="{BCB125A7-821B-4827-9B2A-3905897CB5EB}" type="presOf" srcId="{401D1FE1-57AF-48E0-814C-31CF33FEBE16}" destId="{2E313260-1641-47C7-958F-172539D00D64}" srcOrd="0" destOrd="0" presId="urn:microsoft.com/office/officeart/2005/8/layout/orgChart1"/>
    <dgm:cxn modelId="{32EE2FA8-9FAE-4145-B9C2-C9A96288197C}" srcId="{46BE6FDA-9694-44E5-A14B-E691592292BD}" destId="{EDC07324-8A62-4CD0-9B84-038CCD1DD3A6}" srcOrd="1" destOrd="0" parTransId="{9B83096C-3185-4BC8-8285-AA294E6FCB6B}" sibTransId="{5F38BA31-E961-46D5-B524-C0E6C62AB536}"/>
    <dgm:cxn modelId="{4C818BAE-143C-4F58-8142-38AEC89FD453}" srcId="{EDC07324-8A62-4CD0-9B84-038CCD1DD3A6}" destId="{B22F726D-A539-4E32-93BA-F1D53D4A8E02}" srcOrd="1" destOrd="0" parTransId="{4C1C32AC-3FBE-47D4-8D12-10726582CFDC}" sibTransId="{7C8DE435-F42A-49C3-93D3-ACA720E984A7}"/>
    <dgm:cxn modelId="{AD4EBEB2-1AF5-49B1-BA7B-4A9EE6BBBCA2}" srcId="{EDC07324-8A62-4CD0-9B84-038CCD1DD3A6}" destId="{CF192CF3-D403-4FD5-8CB3-104BC330B698}" srcOrd="0" destOrd="0" parTransId="{F2ADA16A-9A93-405B-B108-813F59EF3CAD}" sibTransId="{9AEE2130-9BAA-4C0B-8E26-2FB4C33EABD0}"/>
    <dgm:cxn modelId="{4B4BE3B5-FD48-4151-8853-78480024CB6F}" type="presOf" srcId="{EDC07324-8A62-4CD0-9B84-038CCD1DD3A6}" destId="{CFBA0C24-1235-4335-8652-89CDD7551E12}" srcOrd="0" destOrd="0" presId="urn:microsoft.com/office/officeart/2005/8/layout/orgChart1"/>
    <dgm:cxn modelId="{410357C0-B00D-4BCC-876B-A2B4180CF133}" type="presOf" srcId="{B22F726D-A539-4E32-93BA-F1D53D4A8E02}" destId="{E1654125-6DD4-4258-8479-064B88BB5C61}" srcOrd="0" destOrd="0" presId="urn:microsoft.com/office/officeart/2005/8/layout/orgChart1"/>
    <dgm:cxn modelId="{4D1496C0-CE67-40F4-A32D-A15F2B8283EB}" type="presOf" srcId="{CF192CF3-D403-4FD5-8CB3-104BC330B698}" destId="{C848F00F-FF41-4988-B2DC-6DBB5ED368B7}" srcOrd="1" destOrd="0" presId="urn:microsoft.com/office/officeart/2005/8/layout/orgChart1"/>
    <dgm:cxn modelId="{394904D1-7772-41E3-AFF7-F6865C44852A}" type="presOf" srcId="{B22F726D-A539-4E32-93BA-F1D53D4A8E02}" destId="{E0B34A37-7835-4A61-B841-EEF1A9130DF2}" srcOrd="1" destOrd="0" presId="urn:microsoft.com/office/officeart/2005/8/layout/orgChart1"/>
    <dgm:cxn modelId="{FE1F23D2-A28D-43DC-88D1-067FD82B369F}" type="presOf" srcId="{29D45F84-E5D2-4CB2-B071-03357960AD9D}" destId="{21945155-8FF5-459A-93C7-20B27EAE1D38}" srcOrd="0" destOrd="0" presId="urn:microsoft.com/office/officeart/2005/8/layout/orgChart1"/>
    <dgm:cxn modelId="{FD10C6D5-3041-4842-9C1B-540EB146A394}" type="presOf" srcId="{3A059264-0A92-4BBF-95EA-E25E5D9AB08E}" destId="{B6FA3030-8F33-4F11-970E-9C3372503834}" srcOrd="1" destOrd="0" presId="urn:microsoft.com/office/officeart/2005/8/layout/orgChart1"/>
    <dgm:cxn modelId="{EBB2DBF0-9323-4A51-B27A-3FCD57FF2E6D}" srcId="{63F4123C-AF5A-4D0F-AEBF-227EEDC535FA}" destId="{3A059264-0A92-4BBF-95EA-E25E5D9AB08E}" srcOrd="1" destOrd="0" parTransId="{825E5550-EAE8-45D0-94A0-A0414957282C}" sibTransId="{CBA5C8D7-7D8F-41FB-95AE-0A8DBD29ED5B}"/>
    <dgm:cxn modelId="{CD25E14B-184A-45DE-A43B-044355E8A8D8}" type="presParOf" srcId="{21945155-8FF5-459A-93C7-20B27EAE1D38}" destId="{F958088D-80E7-4EF1-90C6-B6128604E5A4}" srcOrd="0" destOrd="0" presId="urn:microsoft.com/office/officeart/2005/8/layout/orgChart1"/>
    <dgm:cxn modelId="{25F1E7B5-399F-45BE-BC9F-DEAA71DE63EB}" type="presParOf" srcId="{F958088D-80E7-4EF1-90C6-B6128604E5A4}" destId="{6F8B7761-E9F5-49EC-9CE4-6B3CE7B4B6A5}" srcOrd="0" destOrd="0" presId="urn:microsoft.com/office/officeart/2005/8/layout/orgChart1"/>
    <dgm:cxn modelId="{9D8FFC75-12E3-4CEA-8075-7C2F4F47CE60}" type="presParOf" srcId="{6F8B7761-E9F5-49EC-9CE4-6B3CE7B4B6A5}" destId="{B72FC4C5-EC9E-4E58-8BF6-F6FCD5FF9967}" srcOrd="0" destOrd="0" presId="urn:microsoft.com/office/officeart/2005/8/layout/orgChart1"/>
    <dgm:cxn modelId="{CA0751BF-F42F-47BC-BEB3-A123B78F7120}" type="presParOf" srcId="{6F8B7761-E9F5-49EC-9CE4-6B3CE7B4B6A5}" destId="{928E31BA-C237-4176-BED8-DA5B03CB4B9B}" srcOrd="1" destOrd="0" presId="urn:microsoft.com/office/officeart/2005/8/layout/orgChart1"/>
    <dgm:cxn modelId="{27FFFEDF-3F82-404C-A11E-F9384AD51484}" type="presParOf" srcId="{F958088D-80E7-4EF1-90C6-B6128604E5A4}" destId="{CD38B230-E9A5-4825-A5D5-0EA5BA327311}" srcOrd="1" destOrd="0" presId="urn:microsoft.com/office/officeart/2005/8/layout/orgChart1"/>
    <dgm:cxn modelId="{E0A14C7A-6FBB-4147-AAD3-939F616A1676}" type="presParOf" srcId="{CD38B230-E9A5-4825-A5D5-0EA5BA327311}" destId="{94D14BB2-F126-40C1-93D6-B906BCCDDC6D}" srcOrd="0" destOrd="0" presId="urn:microsoft.com/office/officeart/2005/8/layout/orgChart1"/>
    <dgm:cxn modelId="{0D95FE85-D48F-4822-A999-4F2F42ECDFCA}" type="presParOf" srcId="{CD38B230-E9A5-4825-A5D5-0EA5BA327311}" destId="{7F569F2F-4ACB-471A-B7E4-468F979FF593}" srcOrd="1" destOrd="0" presId="urn:microsoft.com/office/officeart/2005/8/layout/orgChart1"/>
    <dgm:cxn modelId="{C4633042-DC6D-461B-ABD3-CA62D4F80A79}" type="presParOf" srcId="{7F569F2F-4ACB-471A-B7E4-468F979FF593}" destId="{6204EE7D-62EF-4067-8392-C49225134498}" srcOrd="0" destOrd="0" presId="urn:microsoft.com/office/officeart/2005/8/layout/orgChart1"/>
    <dgm:cxn modelId="{0F5A8854-A27E-48D9-802A-16DF378EAEE4}" type="presParOf" srcId="{6204EE7D-62EF-4067-8392-C49225134498}" destId="{4F695B4E-7183-4344-8DA8-FD54C622B89A}" srcOrd="0" destOrd="0" presId="urn:microsoft.com/office/officeart/2005/8/layout/orgChart1"/>
    <dgm:cxn modelId="{BD6F49B6-A033-4D07-8333-631B032D41B8}" type="presParOf" srcId="{6204EE7D-62EF-4067-8392-C49225134498}" destId="{F5BFC3BF-CE79-470C-8A09-E37C96E915FF}" srcOrd="1" destOrd="0" presId="urn:microsoft.com/office/officeart/2005/8/layout/orgChart1"/>
    <dgm:cxn modelId="{242E0512-3758-4AC5-BF35-77811F55F35F}" type="presParOf" srcId="{7F569F2F-4ACB-471A-B7E4-468F979FF593}" destId="{DE3FE7E9-2E1D-4819-AC42-FDF830BE5766}" srcOrd="1" destOrd="0" presId="urn:microsoft.com/office/officeart/2005/8/layout/orgChart1"/>
    <dgm:cxn modelId="{D954D650-D0FD-4C27-B70A-D4D471B5A38E}" type="presParOf" srcId="{DE3FE7E9-2E1D-4819-AC42-FDF830BE5766}" destId="{2E313260-1641-47C7-958F-172539D00D64}" srcOrd="0" destOrd="0" presId="urn:microsoft.com/office/officeart/2005/8/layout/orgChart1"/>
    <dgm:cxn modelId="{4491C384-FE5E-4818-886A-637B3205E346}" type="presParOf" srcId="{DE3FE7E9-2E1D-4819-AC42-FDF830BE5766}" destId="{AD244E57-E853-4BDF-AA21-0B007E51C49F}" srcOrd="1" destOrd="0" presId="urn:microsoft.com/office/officeart/2005/8/layout/orgChart1"/>
    <dgm:cxn modelId="{3A9D226F-A8FB-4FE1-B68C-ECD6086FE9AA}" type="presParOf" srcId="{AD244E57-E853-4BDF-AA21-0B007E51C49F}" destId="{654B32E9-905E-4C6B-A0DC-F9FFBCAEBCBE}" srcOrd="0" destOrd="0" presId="urn:microsoft.com/office/officeart/2005/8/layout/orgChart1"/>
    <dgm:cxn modelId="{ADFF5AAA-4F99-476F-8D62-4E4B0C1FEBF2}" type="presParOf" srcId="{654B32E9-905E-4C6B-A0DC-F9FFBCAEBCBE}" destId="{E4A97FEF-68AE-4649-9E3E-4DFC2CB1F372}" srcOrd="0" destOrd="0" presId="urn:microsoft.com/office/officeart/2005/8/layout/orgChart1"/>
    <dgm:cxn modelId="{29510955-26CA-4773-9275-CB58B9222114}" type="presParOf" srcId="{654B32E9-905E-4C6B-A0DC-F9FFBCAEBCBE}" destId="{10F3B613-13D1-42CA-B7AA-4264BA8D889E}" srcOrd="1" destOrd="0" presId="urn:microsoft.com/office/officeart/2005/8/layout/orgChart1"/>
    <dgm:cxn modelId="{87BD2D93-D254-49FE-9A96-BD3F3498ED60}" type="presParOf" srcId="{AD244E57-E853-4BDF-AA21-0B007E51C49F}" destId="{8DFC08C6-0639-4B2D-933B-98475BFB23F4}" srcOrd="1" destOrd="0" presId="urn:microsoft.com/office/officeart/2005/8/layout/orgChart1"/>
    <dgm:cxn modelId="{058C332C-3460-47DE-BD75-E0C2D0922371}" type="presParOf" srcId="{AD244E57-E853-4BDF-AA21-0B007E51C49F}" destId="{EF58F077-F423-43E0-95FF-EE435F9372C3}" srcOrd="2" destOrd="0" presId="urn:microsoft.com/office/officeart/2005/8/layout/orgChart1"/>
    <dgm:cxn modelId="{F151E752-BB6A-4279-BF93-60F9F9906374}" type="presParOf" srcId="{DE3FE7E9-2E1D-4819-AC42-FDF830BE5766}" destId="{536DEF5C-5983-40B8-B95B-F3E7151F1BD4}" srcOrd="2" destOrd="0" presId="urn:microsoft.com/office/officeart/2005/8/layout/orgChart1"/>
    <dgm:cxn modelId="{36153036-A5B6-4F04-A753-E7FE0EC3CB02}" type="presParOf" srcId="{DE3FE7E9-2E1D-4819-AC42-FDF830BE5766}" destId="{4F80CFBB-A1A7-48F1-8F23-E93E14E1B798}" srcOrd="3" destOrd="0" presId="urn:microsoft.com/office/officeart/2005/8/layout/orgChart1"/>
    <dgm:cxn modelId="{051258A4-150C-4B88-82D5-BCA339CFA899}" type="presParOf" srcId="{4F80CFBB-A1A7-48F1-8F23-E93E14E1B798}" destId="{63CE1356-5065-45E0-9F23-25C622A4AB29}" srcOrd="0" destOrd="0" presId="urn:microsoft.com/office/officeart/2005/8/layout/orgChart1"/>
    <dgm:cxn modelId="{3D26BFF8-BDBC-4EF4-8324-EF208263CBE7}" type="presParOf" srcId="{63CE1356-5065-45E0-9F23-25C622A4AB29}" destId="{CD3A142E-1DF2-439D-AD24-478809F95B51}" srcOrd="0" destOrd="0" presId="urn:microsoft.com/office/officeart/2005/8/layout/orgChart1"/>
    <dgm:cxn modelId="{07E482DF-27F3-4B00-B7F9-8DE37D4740A6}" type="presParOf" srcId="{63CE1356-5065-45E0-9F23-25C622A4AB29}" destId="{B6FA3030-8F33-4F11-970E-9C3372503834}" srcOrd="1" destOrd="0" presId="urn:microsoft.com/office/officeart/2005/8/layout/orgChart1"/>
    <dgm:cxn modelId="{AD15594D-AABC-4C70-AB45-3C573B749BDB}" type="presParOf" srcId="{4F80CFBB-A1A7-48F1-8F23-E93E14E1B798}" destId="{4BF741B2-8787-42A2-9BA7-7CFBAEB045C5}" srcOrd="1" destOrd="0" presId="urn:microsoft.com/office/officeart/2005/8/layout/orgChart1"/>
    <dgm:cxn modelId="{49F3CC7F-28D9-48D6-8248-8186F6EA3B3A}" type="presParOf" srcId="{4F80CFBB-A1A7-48F1-8F23-E93E14E1B798}" destId="{446CFCE6-2F1B-4ADA-9524-86A28361FA9C}" srcOrd="2" destOrd="0" presId="urn:microsoft.com/office/officeart/2005/8/layout/orgChart1"/>
    <dgm:cxn modelId="{06A8E23A-3CA5-4EAB-B8E5-3B3DE1D106F4}" type="presParOf" srcId="{7F569F2F-4ACB-471A-B7E4-468F979FF593}" destId="{3419E366-064C-40A4-BC5F-4256490D933B}" srcOrd="2" destOrd="0" presId="urn:microsoft.com/office/officeart/2005/8/layout/orgChart1"/>
    <dgm:cxn modelId="{8C33E57D-733F-4AC1-969B-1D502445465B}" type="presParOf" srcId="{CD38B230-E9A5-4825-A5D5-0EA5BA327311}" destId="{F05F193B-4044-4E69-ABDF-BEE4B38B1932}" srcOrd="2" destOrd="0" presId="urn:microsoft.com/office/officeart/2005/8/layout/orgChart1"/>
    <dgm:cxn modelId="{8322A45F-82A0-4D1B-B75F-C46CAD0CF523}" type="presParOf" srcId="{CD38B230-E9A5-4825-A5D5-0EA5BA327311}" destId="{B3CE7CEB-1635-4B7E-8201-53E665149088}" srcOrd="3" destOrd="0" presId="urn:microsoft.com/office/officeart/2005/8/layout/orgChart1"/>
    <dgm:cxn modelId="{FC5B48B5-75EB-4D90-95D8-41C08A53F26F}" type="presParOf" srcId="{B3CE7CEB-1635-4B7E-8201-53E665149088}" destId="{CFEA73A5-909E-46F7-8CFE-899507485C52}" srcOrd="0" destOrd="0" presId="urn:microsoft.com/office/officeart/2005/8/layout/orgChart1"/>
    <dgm:cxn modelId="{0981D7D8-A650-4E20-92BB-88A08C1A39C9}" type="presParOf" srcId="{CFEA73A5-909E-46F7-8CFE-899507485C52}" destId="{CFBA0C24-1235-4335-8652-89CDD7551E12}" srcOrd="0" destOrd="0" presId="urn:microsoft.com/office/officeart/2005/8/layout/orgChart1"/>
    <dgm:cxn modelId="{A1D2AFAC-CD6E-47F2-AA6F-7EDC90E3AF6C}" type="presParOf" srcId="{CFEA73A5-909E-46F7-8CFE-899507485C52}" destId="{2DC6E0EB-2E96-4AC3-9CDC-4B08FCF38381}" srcOrd="1" destOrd="0" presId="urn:microsoft.com/office/officeart/2005/8/layout/orgChart1"/>
    <dgm:cxn modelId="{1B8D98B5-AB19-4649-B41C-66284315B1C1}" type="presParOf" srcId="{B3CE7CEB-1635-4B7E-8201-53E665149088}" destId="{B9B11D21-DED3-47B5-807D-03BF99F58BE1}" srcOrd="1" destOrd="0" presId="urn:microsoft.com/office/officeart/2005/8/layout/orgChart1"/>
    <dgm:cxn modelId="{0AEF38D6-8281-47DB-AE45-156E31223155}" type="presParOf" srcId="{B9B11D21-DED3-47B5-807D-03BF99F58BE1}" destId="{9C08EB45-151F-489F-8012-049FC20957D0}" srcOrd="0" destOrd="0" presId="urn:microsoft.com/office/officeart/2005/8/layout/orgChart1"/>
    <dgm:cxn modelId="{23D63A28-E785-4FCD-B9B9-1DFF32FB7BD0}" type="presParOf" srcId="{B9B11D21-DED3-47B5-807D-03BF99F58BE1}" destId="{A9822EB4-154F-46E2-9FD5-8FB54078C93E}" srcOrd="1" destOrd="0" presId="urn:microsoft.com/office/officeart/2005/8/layout/orgChart1"/>
    <dgm:cxn modelId="{BA2025D8-CB65-473F-B069-DFF69D3EC46F}" type="presParOf" srcId="{A9822EB4-154F-46E2-9FD5-8FB54078C93E}" destId="{94E69F5F-1B69-47BF-88EA-010D50671999}" srcOrd="0" destOrd="0" presId="urn:microsoft.com/office/officeart/2005/8/layout/orgChart1"/>
    <dgm:cxn modelId="{D387DFAD-9FF3-447A-89AF-EBE1098FAAE4}" type="presParOf" srcId="{94E69F5F-1B69-47BF-88EA-010D50671999}" destId="{5B6562A1-43E8-4442-8217-BC3451444DBC}" srcOrd="0" destOrd="0" presId="urn:microsoft.com/office/officeart/2005/8/layout/orgChart1"/>
    <dgm:cxn modelId="{F315E645-A75E-40C7-948A-85065E8EBD64}" type="presParOf" srcId="{94E69F5F-1B69-47BF-88EA-010D50671999}" destId="{C848F00F-FF41-4988-B2DC-6DBB5ED368B7}" srcOrd="1" destOrd="0" presId="urn:microsoft.com/office/officeart/2005/8/layout/orgChart1"/>
    <dgm:cxn modelId="{590AC768-1EE9-4656-8520-CD47D92040EB}" type="presParOf" srcId="{A9822EB4-154F-46E2-9FD5-8FB54078C93E}" destId="{5D7235A4-7AD4-4F1D-BA71-11FC62F470D8}" srcOrd="1" destOrd="0" presId="urn:microsoft.com/office/officeart/2005/8/layout/orgChart1"/>
    <dgm:cxn modelId="{0B7A68AC-2F37-4D47-9E67-77DB699BA9D5}" type="presParOf" srcId="{A9822EB4-154F-46E2-9FD5-8FB54078C93E}" destId="{492AC448-6082-45B1-9DA1-01C622334DDE}" srcOrd="2" destOrd="0" presId="urn:microsoft.com/office/officeart/2005/8/layout/orgChart1"/>
    <dgm:cxn modelId="{80E7EAAA-2834-49E6-BF7A-C2F54BC022AD}" type="presParOf" srcId="{B9B11D21-DED3-47B5-807D-03BF99F58BE1}" destId="{0A48F16B-CB1B-470A-B1FA-F58A4B45FDF1}" srcOrd="2" destOrd="0" presId="urn:microsoft.com/office/officeart/2005/8/layout/orgChart1"/>
    <dgm:cxn modelId="{592989C8-0DA4-4C91-89BB-68042F770009}" type="presParOf" srcId="{B9B11D21-DED3-47B5-807D-03BF99F58BE1}" destId="{8F56D3B1-4A8A-4C7D-BA96-F6EDCB034619}" srcOrd="3" destOrd="0" presId="urn:microsoft.com/office/officeart/2005/8/layout/orgChart1"/>
    <dgm:cxn modelId="{7DE2F64D-80C5-4BAB-BB15-F26CD0A716F4}" type="presParOf" srcId="{8F56D3B1-4A8A-4C7D-BA96-F6EDCB034619}" destId="{37BA842F-398B-4DFA-9F0B-D8B66AB3B439}" srcOrd="0" destOrd="0" presId="urn:microsoft.com/office/officeart/2005/8/layout/orgChart1"/>
    <dgm:cxn modelId="{E53ABBFD-3BFC-4FAF-BBED-61FDE0A99028}" type="presParOf" srcId="{37BA842F-398B-4DFA-9F0B-D8B66AB3B439}" destId="{E1654125-6DD4-4258-8479-064B88BB5C61}" srcOrd="0" destOrd="0" presId="urn:microsoft.com/office/officeart/2005/8/layout/orgChart1"/>
    <dgm:cxn modelId="{C342E01C-B8F4-4F55-A415-4B4D367524AA}" type="presParOf" srcId="{37BA842F-398B-4DFA-9F0B-D8B66AB3B439}" destId="{E0B34A37-7835-4A61-B841-EEF1A9130DF2}" srcOrd="1" destOrd="0" presId="urn:microsoft.com/office/officeart/2005/8/layout/orgChart1"/>
    <dgm:cxn modelId="{59E5DF84-AD4D-4DB5-ADF4-6633F3196804}" type="presParOf" srcId="{8F56D3B1-4A8A-4C7D-BA96-F6EDCB034619}" destId="{FE08AF1E-C10E-47DF-80D1-B3682AAC68CA}" srcOrd="1" destOrd="0" presId="urn:microsoft.com/office/officeart/2005/8/layout/orgChart1"/>
    <dgm:cxn modelId="{D43C51D8-900F-4C03-B271-225E84FD8945}" type="presParOf" srcId="{8F56D3B1-4A8A-4C7D-BA96-F6EDCB034619}" destId="{C0D70BCD-1F78-4FCD-A7E6-B7E9715BA631}" srcOrd="2" destOrd="0" presId="urn:microsoft.com/office/officeart/2005/8/layout/orgChart1"/>
    <dgm:cxn modelId="{4EDF7717-409B-4ED7-B506-B7DAD5FC3F7D}" type="presParOf" srcId="{B3CE7CEB-1635-4B7E-8201-53E665149088}" destId="{02432D0A-394A-4B16-AE4D-FAD052E9DEB3}" srcOrd="2" destOrd="0" presId="urn:microsoft.com/office/officeart/2005/8/layout/orgChart1"/>
    <dgm:cxn modelId="{95955C72-9FA5-43F0-AC4C-44FEA479D0A4}" type="presParOf" srcId="{F958088D-80E7-4EF1-90C6-B6128604E5A4}" destId="{DBAA1BFB-1112-46CC-BC27-49ECAF8BCBC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8F16B-CB1B-470A-B1FA-F58A4B45FDF1}">
      <dsp:nvSpPr>
        <dsp:cNvPr id="0" name=""/>
        <dsp:cNvSpPr/>
      </dsp:nvSpPr>
      <dsp:spPr>
        <a:xfrm>
          <a:off x="2845440" y="2338376"/>
          <a:ext cx="289720" cy="2259823"/>
        </a:xfrm>
        <a:custGeom>
          <a:avLst/>
          <a:gdLst/>
          <a:ahLst/>
          <a:cxnLst/>
          <a:rect l="0" t="0" r="0" b="0"/>
          <a:pathLst>
            <a:path>
              <a:moveTo>
                <a:pt x="0" y="0"/>
              </a:moveTo>
              <a:lnTo>
                <a:pt x="0" y="2259823"/>
              </a:lnTo>
              <a:lnTo>
                <a:pt x="289720" y="22598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8EB45-151F-489F-8012-049FC20957D0}">
      <dsp:nvSpPr>
        <dsp:cNvPr id="0" name=""/>
        <dsp:cNvSpPr/>
      </dsp:nvSpPr>
      <dsp:spPr>
        <a:xfrm>
          <a:off x="2845440" y="2338376"/>
          <a:ext cx="289720" cy="888477"/>
        </a:xfrm>
        <a:custGeom>
          <a:avLst/>
          <a:gdLst/>
          <a:ahLst/>
          <a:cxnLst/>
          <a:rect l="0" t="0" r="0" b="0"/>
          <a:pathLst>
            <a:path>
              <a:moveTo>
                <a:pt x="0" y="0"/>
              </a:moveTo>
              <a:lnTo>
                <a:pt x="0" y="888477"/>
              </a:lnTo>
              <a:lnTo>
                <a:pt x="289720" y="8884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5F193B-4044-4E69-ABDF-BEE4B38B1932}">
      <dsp:nvSpPr>
        <dsp:cNvPr id="0" name=""/>
        <dsp:cNvSpPr/>
      </dsp:nvSpPr>
      <dsp:spPr>
        <a:xfrm>
          <a:off x="2449488" y="967030"/>
          <a:ext cx="1168541" cy="405609"/>
        </a:xfrm>
        <a:custGeom>
          <a:avLst/>
          <a:gdLst/>
          <a:ahLst/>
          <a:cxnLst/>
          <a:rect l="0" t="0" r="0" b="0"/>
          <a:pathLst>
            <a:path>
              <a:moveTo>
                <a:pt x="0" y="0"/>
              </a:moveTo>
              <a:lnTo>
                <a:pt x="0" y="202804"/>
              </a:lnTo>
              <a:lnTo>
                <a:pt x="1168541" y="202804"/>
              </a:lnTo>
              <a:lnTo>
                <a:pt x="1168541" y="4056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DEF5C-5983-40B8-B95B-F3E7151F1BD4}">
      <dsp:nvSpPr>
        <dsp:cNvPr id="0" name=""/>
        <dsp:cNvSpPr/>
      </dsp:nvSpPr>
      <dsp:spPr>
        <a:xfrm>
          <a:off x="508358" y="2338376"/>
          <a:ext cx="289720" cy="2259823"/>
        </a:xfrm>
        <a:custGeom>
          <a:avLst/>
          <a:gdLst/>
          <a:ahLst/>
          <a:cxnLst/>
          <a:rect l="0" t="0" r="0" b="0"/>
          <a:pathLst>
            <a:path>
              <a:moveTo>
                <a:pt x="0" y="0"/>
              </a:moveTo>
              <a:lnTo>
                <a:pt x="0" y="2259823"/>
              </a:lnTo>
              <a:lnTo>
                <a:pt x="289720" y="22598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313260-1641-47C7-958F-172539D00D64}">
      <dsp:nvSpPr>
        <dsp:cNvPr id="0" name=""/>
        <dsp:cNvSpPr/>
      </dsp:nvSpPr>
      <dsp:spPr>
        <a:xfrm>
          <a:off x="508358" y="2338376"/>
          <a:ext cx="289720" cy="888477"/>
        </a:xfrm>
        <a:custGeom>
          <a:avLst/>
          <a:gdLst/>
          <a:ahLst/>
          <a:cxnLst/>
          <a:rect l="0" t="0" r="0" b="0"/>
          <a:pathLst>
            <a:path>
              <a:moveTo>
                <a:pt x="0" y="0"/>
              </a:moveTo>
              <a:lnTo>
                <a:pt x="0" y="888477"/>
              </a:lnTo>
              <a:lnTo>
                <a:pt x="289720" y="8884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D14BB2-F126-40C1-93D6-B906BCCDDC6D}">
      <dsp:nvSpPr>
        <dsp:cNvPr id="0" name=""/>
        <dsp:cNvSpPr/>
      </dsp:nvSpPr>
      <dsp:spPr>
        <a:xfrm>
          <a:off x="1280947" y="967030"/>
          <a:ext cx="1168541" cy="405609"/>
        </a:xfrm>
        <a:custGeom>
          <a:avLst/>
          <a:gdLst/>
          <a:ahLst/>
          <a:cxnLst/>
          <a:rect l="0" t="0" r="0" b="0"/>
          <a:pathLst>
            <a:path>
              <a:moveTo>
                <a:pt x="1168541" y="0"/>
              </a:moveTo>
              <a:lnTo>
                <a:pt x="1168541" y="202804"/>
              </a:lnTo>
              <a:lnTo>
                <a:pt x="0" y="202804"/>
              </a:lnTo>
              <a:lnTo>
                <a:pt x="0" y="4056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2FC4C5-EC9E-4E58-8BF6-F6FCD5FF9967}">
      <dsp:nvSpPr>
        <dsp:cNvPr id="0" name=""/>
        <dsp:cNvSpPr/>
      </dsp:nvSpPr>
      <dsp:spPr>
        <a:xfrm>
          <a:off x="1483752" y="1293"/>
          <a:ext cx="1931473" cy="9657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Pumps</a:t>
          </a:r>
        </a:p>
      </dsp:txBody>
      <dsp:txXfrm>
        <a:off x="1483752" y="1293"/>
        <a:ext cx="1931473" cy="965736"/>
      </dsp:txXfrm>
    </dsp:sp>
    <dsp:sp modelId="{4F695B4E-7183-4344-8DA8-FD54C622B89A}">
      <dsp:nvSpPr>
        <dsp:cNvPr id="0" name=""/>
        <dsp:cNvSpPr/>
      </dsp:nvSpPr>
      <dsp:spPr>
        <a:xfrm>
          <a:off x="315211" y="1372639"/>
          <a:ext cx="1931473" cy="9657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Hydrostatic </a:t>
          </a:r>
        </a:p>
        <a:p>
          <a:pPr marL="0" lvl="0" indent="0" algn="ctr" defTabSz="622300">
            <a:lnSpc>
              <a:spcPct val="90000"/>
            </a:lnSpc>
            <a:spcBef>
              <a:spcPct val="0"/>
            </a:spcBef>
            <a:spcAft>
              <a:spcPct val="35000"/>
            </a:spcAft>
            <a:buNone/>
          </a:pPr>
          <a:r>
            <a:rPr lang="en-IN" sz="1400" kern="1200" dirty="0"/>
            <a:t>or </a:t>
          </a:r>
        </a:p>
        <a:p>
          <a:pPr marL="0" lvl="0" indent="0" algn="ctr" defTabSz="622300">
            <a:lnSpc>
              <a:spcPct val="90000"/>
            </a:lnSpc>
            <a:spcBef>
              <a:spcPct val="0"/>
            </a:spcBef>
            <a:spcAft>
              <a:spcPct val="35000"/>
            </a:spcAft>
            <a:buNone/>
          </a:pPr>
          <a:r>
            <a:rPr lang="en-IN" sz="1400" kern="1200" dirty="0"/>
            <a:t>positive displacement pumps </a:t>
          </a:r>
        </a:p>
      </dsp:txBody>
      <dsp:txXfrm>
        <a:off x="315211" y="1372639"/>
        <a:ext cx="1931473" cy="965736"/>
      </dsp:txXfrm>
    </dsp:sp>
    <dsp:sp modelId="{E4A97FEF-68AE-4649-9E3E-4DFC2CB1F372}">
      <dsp:nvSpPr>
        <dsp:cNvPr id="0" name=""/>
        <dsp:cNvSpPr/>
      </dsp:nvSpPr>
      <dsp:spPr>
        <a:xfrm>
          <a:off x="798079" y="2743985"/>
          <a:ext cx="1931473" cy="9657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Rotary</a:t>
          </a:r>
        </a:p>
      </dsp:txBody>
      <dsp:txXfrm>
        <a:off x="798079" y="2743985"/>
        <a:ext cx="1931473" cy="965736"/>
      </dsp:txXfrm>
    </dsp:sp>
    <dsp:sp modelId="{CD3A142E-1DF2-439D-AD24-478809F95B51}">
      <dsp:nvSpPr>
        <dsp:cNvPr id="0" name=""/>
        <dsp:cNvSpPr/>
      </dsp:nvSpPr>
      <dsp:spPr>
        <a:xfrm>
          <a:off x="798079" y="4115331"/>
          <a:ext cx="1931473" cy="9657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Reciprocating</a:t>
          </a:r>
        </a:p>
      </dsp:txBody>
      <dsp:txXfrm>
        <a:off x="798079" y="4115331"/>
        <a:ext cx="1931473" cy="965736"/>
      </dsp:txXfrm>
    </dsp:sp>
    <dsp:sp modelId="{CFBA0C24-1235-4335-8652-89CDD7551E12}">
      <dsp:nvSpPr>
        <dsp:cNvPr id="0" name=""/>
        <dsp:cNvSpPr/>
      </dsp:nvSpPr>
      <dsp:spPr>
        <a:xfrm>
          <a:off x="2652293" y="1372639"/>
          <a:ext cx="1931473" cy="9657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Hydrodynamic pumps </a:t>
          </a:r>
        </a:p>
      </dsp:txBody>
      <dsp:txXfrm>
        <a:off x="2652293" y="1372639"/>
        <a:ext cx="1931473" cy="965736"/>
      </dsp:txXfrm>
    </dsp:sp>
    <dsp:sp modelId="{5B6562A1-43E8-4442-8217-BC3451444DBC}">
      <dsp:nvSpPr>
        <dsp:cNvPr id="0" name=""/>
        <dsp:cNvSpPr/>
      </dsp:nvSpPr>
      <dsp:spPr>
        <a:xfrm>
          <a:off x="3135161" y="2743985"/>
          <a:ext cx="1931473" cy="9657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Centrifugal</a:t>
          </a:r>
        </a:p>
      </dsp:txBody>
      <dsp:txXfrm>
        <a:off x="3135161" y="2743985"/>
        <a:ext cx="1931473" cy="965736"/>
      </dsp:txXfrm>
    </dsp:sp>
    <dsp:sp modelId="{E1654125-6DD4-4258-8479-064B88BB5C61}">
      <dsp:nvSpPr>
        <dsp:cNvPr id="0" name=""/>
        <dsp:cNvSpPr/>
      </dsp:nvSpPr>
      <dsp:spPr>
        <a:xfrm>
          <a:off x="3135161" y="4115331"/>
          <a:ext cx="1931473" cy="9657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Axial</a:t>
          </a:r>
        </a:p>
      </dsp:txBody>
      <dsp:txXfrm>
        <a:off x="3135161" y="4115331"/>
        <a:ext cx="1931473" cy="96573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CE067-E050-44E5-8CEA-EDF6ECB7D614}" type="datetimeFigureOut">
              <a:rPr lang="en-IN" smtClean="0"/>
              <a:t>09-09-2023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4986F-6C35-49E9-8310-A3BDDED72ABA}" type="slidenum">
              <a:rPr lang="en-IN" smtClean="0"/>
              <a:t>‹#›</a:t>
            </a:fld>
            <a:endParaRPr lang="en-IN"/>
          </a:p>
        </p:txBody>
      </p:sp>
    </p:spTree>
    <p:extLst>
      <p:ext uri="{BB962C8B-B14F-4D97-AF65-F5344CB8AC3E}">
        <p14:creationId xmlns:p14="http://schemas.microsoft.com/office/powerpoint/2010/main" val="3584054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7A67-1B45-4FD0-B0D5-EC29523910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F25EE4-57E1-4A61-AE64-2D0710C17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542703-5F06-409A-85A0-CD8836A60239}"/>
              </a:ext>
            </a:extLst>
          </p:cNvPr>
          <p:cNvSpPr>
            <a:spLocks noGrp="1"/>
          </p:cNvSpPr>
          <p:nvPr>
            <p:ph type="dt" sz="half" idx="10"/>
          </p:nvPr>
        </p:nvSpPr>
        <p:spPr/>
        <p:txBody>
          <a:bodyPr/>
          <a:lstStyle/>
          <a:p>
            <a:fld id="{691AD6FA-7066-491B-8A2B-E2A00230FBAD}" type="datetimeFigureOut">
              <a:rPr lang="en-IN" smtClean="0"/>
              <a:t>09-09-2023</a:t>
            </a:fld>
            <a:endParaRPr lang="en-IN"/>
          </a:p>
        </p:txBody>
      </p:sp>
      <p:sp>
        <p:nvSpPr>
          <p:cNvPr id="5" name="Footer Placeholder 4">
            <a:extLst>
              <a:ext uri="{FF2B5EF4-FFF2-40B4-BE49-F238E27FC236}">
                <a16:creationId xmlns:a16="http://schemas.microsoft.com/office/drawing/2014/main" id="{82F719B8-9766-4331-A652-2437362C34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117058-F074-4788-8224-C1689EAA1CFF}"/>
              </a:ext>
            </a:extLst>
          </p:cNvPr>
          <p:cNvSpPr>
            <a:spLocks noGrp="1"/>
          </p:cNvSpPr>
          <p:nvPr>
            <p:ph type="sldNum" sz="quarter" idx="12"/>
          </p:nvPr>
        </p:nvSpPr>
        <p:spPr/>
        <p:txBody>
          <a:bodyPr/>
          <a:lstStyle/>
          <a:p>
            <a:fld id="{6B5A2C2F-1454-4C26-83ED-10F97302E36F}" type="slidenum">
              <a:rPr lang="en-IN" smtClean="0"/>
              <a:t>‹#›</a:t>
            </a:fld>
            <a:endParaRPr lang="en-IN"/>
          </a:p>
        </p:txBody>
      </p:sp>
    </p:spTree>
    <p:extLst>
      <p:ext uri="{BB962C8B-B14F-4D97-AF65-F5344CB8AC3E}">
        <p14:creationId xmlns:p14="http://schemas.microsoft.com/office/powerpoint/2010/main" val="2307500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97B9-670A-437E-B371-BF8B118B84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AF2E95-3CA5-41D4-B45F-C1C6AB37E8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49E55F-6FD4-4C7A-84E4-B1DCE08FC22B}"/>
              </a:ext>
            </a:extLst>
          </p:cNvPr>
          <p:cNvSpPr>
            <a:spLocks noGrp="1"/>
          </p:cNvSpPr>
          <p:nvPr>
            <p:ph type="dt" sz="half" idx="10"/>
          </p:nvPr>
        </p:nvSpPr>
        <p:spPr/>
        <p:txBody>
          <a:bodyPr/>
          <a:lstStyle/>
          <a:p>
            <a:fld id="{691AD6FA-7066-491B-8A2B-E2A00230FBAD}" type="datetimeFigureOut">
              <a:rPr lang="en-IN" smtClean="0"/>
              <a:t>09-09-2023</a:t>
            </a:fld>
            <a:endParaRPr lang="en-IN"/>
          </a:p>
        </p:txBody>
      </p:sp>
      <p:sp>
        <p:nvSpPr>
          <p:cNvPr id="5" name="Footer Placeholder 4">
            <a:extLst>
              <a:ext uri="{FF2B5EF4-FFF2-40B4-BE49-F238E27FC236}">
                <a16:creationId xmlns:a16="http://schemas.microsoft.com/office/drawing/2014/main" id="{43A3059A-1BCA-4E6C-9855-241CCBB1CF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C8A01B-5865-4608-AEF4-3B6A9299629F}"/>
              </a:ext>
            </a:extLst>
          </p:cNvPr>
          <p:cNvSpPr>
            <a:spLocks noGrp="1"/>
          </p:cNvSpPr>
          <p:nvPr>
            <p:ph type="sldNum" sz="quarter" idx="12"/>
          </p:nvPr>
        </p:nvSpPr>
        <p:spPr/>
        <p:txBody>
          <a:bodyPr/>
          <a:lstStyle/>
          <a:p>
            <a:fld id="{6B5A2C2F-1454-4C26-83ED-10F97302E36F}" type="slidenum">
              <a:rPr lang="en-IN" smtClean="0"/>
              <a:t>‹#›</a:t>
            </a:fld>
            <a:endParaRPr lang="en-IN"/>
          </a:p>
        </p:txBody>
      </p:sp>
    </p:spTree>
    <p:extLst>
      <p:ext uri="{BB962C8B-B14F-4D97-AF65-F5344CB8AC3E}">
        <p14:creationId xmlns:p14="http://schemas.microsoft.com/office/powerpoint/2010/main" val="254231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F98F79-49BD-49C0-8F2F-69AD6040F7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920EE5-017D-416A-BDA1-4E4EA4E1A2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E5B493-F092-4FD2-8B02-F6A60E9EFC64}"/>
              </a:ext>
            </a:extLst>
          </p:cNvPr>
          <p:cNvSpPr>
            <a:spLocks noGrp="1"/>
          </p:cNvSpPr>
          <p:nvPr>
            <p:ph type="dt" sz="half" idx="10"/>
          </p:nvPr>
        </p:nvSpPr>
        <p:spPr/>
        <p:txBody>
          <a:bodyPr/>
          <a:lstStyle/>
          <a:p>
            <a:fld id="{691AD6FA-7066-491B-8A2B-E2A00230FBAD}" type="datetimeFigureOut">
              <a:rPr lang="en-IN" smtClean="0"/>
              <a:t>09-09-2023</a:t>
            </a:fld>
            <a:endParaRPr lang="en-IN"/>
          </a:p>
        </p:txBody>
      </p:sp>
      <p:sp>
        <p:nvSpPr>
          <p:cNvPr id="5" name="Footer Placeholder 4">
            <a:extLst>
              <a:ext uri="{FF2B5EF4-FFF2-40B4-BE49-F238E27FC236}">
                <a16:creationId xmlns:a16="http://schemas.microsoft.com/office/drawing/2014/main" id="{7BB95F10-85E3-467D-BF77-BC25A4A818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254817-A055-4038-97BA-FE4898AFA474}"/>
              </a:ext>
            </a:extLst>
          </p:cNvPr>
          <p:cNvSpPr>
            <a:spLocks noGrp="1"/>
          </p:cNvSpPr>
          <p:nvPr>
            <p:ph type="sldNum" sz="quarter" idx="12"/>
          </p:nvPr>
        </p:nvSpPr>
        <p:spPr/>
        <p:txBody>
          <a:bodyPr/>
          <a:lstStyle/>
          <a:p>
            <a:fld id="{6B5A2C2F-1454-4C26-83ED-10F97302E36F}" type="slidenum">
              <a:rPr lang="en-IN" smtClean="0"/>
              <a:t>‹#›</a:t>
            </a:fld>
            <a:endParaRPr lang="en-IN"/>
          </a:p>
        </p:txBody>
      </p:sp>
    </p:spTree>
    <p:extLst>
      <p:ext uri="{BB962C8B-B14F-4D97-AF65-F5344CB8AC3E}">
        <p14:creationId xmlns:p14="http://schemas.microsoft.com/office/powerpoint/2010/main" val="3891381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endParaRPr lang="ar-EG"/>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Rectangle 4">
            <a:extLst>
              <a:ext uri="{FF2B5EF4-FFF2-40B4-BE49-F238E27FC236}">
                <a16:creationId xmlns:a16="http://schemas.microsoft.com/office/drawing/2014/main" id="{C1A66000-F88F-4576-9011-7202472B8909}"/>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21A4FC8B-F0F1-4BA8-A356-54260980A6C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B1F3ED95-60F9-47C4-9ADC-93FB8BB440F4}"/>
              </a:ext>
            </a:extLst>
          </p:cNvPr>
          <p:cNvSpPr>
            <a:spLocks noGrp="1" noChangeArrowheads="1"/>
          </p:cNvSpPr>
          <p:nvPr>
            <p:ph type="sldNum" sz="quarter" idx="12"/>
          </p:nvPr>
        </p:nvSpPr>
        <p:spPr>
          <a:ln/>
        </p:spPr>
        <p:txBody>
          <a:bodyPr/>
          <a:lstStyle>
            <a:lvl1pPr>
              <a:defRPr/>
            </a:lvl1pPr>
          </a:lstStyle>
          <a:p>
            <a:pPr>
              <a:defRPr/>
            </a:pPr>
            <a:fld id="{8461A2F6-3BDE-4BA6-B42D-46B4113F063E}" type="slidenum">
              <a:rPr lang="ar-SA" altLang="en-US"/>
              <a:pPr>
                <a:defRPr/>
              </a:pPr>
              <a:t>‹#›</a:t>
            </a:fld>
            <a:endParaRPr lang="en-US" altLang="en-US"/>
          </a:p>
        </p:txBody>
      </p:sp>
    </p:spTree>
    <p:extLst>
      <p:ext uri="{BB962C8B-B14F-4D97-AF65-F5344CB8AC3E}">
        <p14:creationId xmlns:p14="http://schemas.microsoft.com/office/powerpoint/2010/main" val="1100904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4A78-8352-48C6-8890-53D8782BE2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91988B-8245-4CF1-AE8B-6556C2222B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8A13C5-1D29-40FB-BD76-ED63D78345A1}"/>
              </a:ext>
            </a:extLst>
          </p:cNvPr>
          <p:cNvSpPr>
            <a:spLocks noGrp="1"/>
          </p:cNvSpPr>
          <p:nvPr>
            <p:ph type="dt" sz="half" idx="10"/>
          </p:nvPr>
        </p:nvSpPr>
        <p:spPr/>
        <p:txBody>
          <a:bodyPr/>
          <a:lstStyle/>
          <a:p>
            <a:fld id="{691AD6FA-7066-491B-8A2B-E2A00230FBAD}" type="datetimeFigureOut">
              <a:rPr lang="en-IN" smtClean="0"/>
              <a:t>09-09-2023</a:t>
            </a:fld>
            <a:endParaRPr lang="en-IN"/>
          </a:p>
        </p:txBody>
      </p:sp>
      <p:sp>
        <p:nvSpPr>
          <p:cNvPr id="5" name="Footer Placeholder 4">
            <a:extLst>
              <a:ext uri="{FF2B5EF4-FFF2-40B4-BE49-F238E27FC236}">
                <a16:creationId xmlns:a16="http://schemas.microsoft.com/office/drawing/2014/main" id="{1BBB15BE-0D5D-40D3-9E40-CFD301C4F8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DB6F50-69B1-4812-A244-9CA1CB35010B}"/>
              </a:ext>
            </a:extLst>
          </p:cNvPr>
          <p:cNvSpPr>
            <a:spLocks noGrp="1"/>
          </p:cNvSpPr>
          <p:nvPr>
            <p:ph type="sldNum" sz="quarter" idx="12"/>
          </p:nvPr>
        </p:nvSpPr>
        <p:spPr/>
        <p:txBody>
          <a:bodyPr/>
          <a:lstStyle/>
          <a:p>
            <a:fld id="{6B5A2C2F-1454-4C26-83ED-10F97302E36F}" type="slidenum">
              <a:rPr lang="en-IN" smtClean="0"/>
              <a:t>‹#›</a:t>
            </a:fld>
            <a:endParaRPr lang="en-IN"/>
          </a:p>
        </p:txBody>
      </p:sp>
    </p:spTree>
    <p:extLst>
      <p:ext uri="{BB962C8B-B14F-4D97-AF65-F5344CB8AC3E}">
        <p14:creationId xmlns:p14="http://schemas.microsoft.com/office/powerpoint/2010/main" val="587978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7D6EB-757C-480F-98FB-91EC1056B8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20140BD-0332-4806-9FDF-394CEB1B2C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1B9B78-6199-42FF-8BB0-10C222E68641}"/>
              </a:ext>
            </a:extLst>
          </p:cNvPr>
          <p:cNvSpPr>
            <a:spLocks noGrp="1"/>
          </p:cNvSpPr>
          <p:nvPr>
            <p:ph type="dt" sz="half" idx="10"/>
          </p:nvPr>
        </p:nvSpPr>
        <p:spPr/>
        <p:txBody>
          <a:bodyPr/>
          <a:lstStyle/>
          <a:p>
            <a:fld id="{691AD6FA-7066-491B-8A2B-E2A00230FBAD}" type="datetimeFigureOut">
              <a:rPr lang="en-IN" smtClean="0"/>
              <a:t>09-09-2023</a:t>
            </a:fld>
            <a:endParaRPr lang="en-IN"/>
          </a:p>
        </p:txBody>
      </p:sp>
      <p:sp>
        <p:nvSpPr>
          <p:cNvPr id="5" name="Footer Placeholder 4">
            <a:extLst>
              <a:ext uri="{FF2B5EF4-FFF2-40B4-BE49-F238E27FC236}">
                <a16:creationId xmlns:a16="http://schemas.microsoft.com/office/drawing/2014/main" id="{9AB8F759-3379-42FC-8FD9-E57AC9F620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180BE7-2C42-4D91-AA9F-6D2E0FEB31D1}"/>
              </a:ext>
            </a:extLst>
          </p:cNvPr>
          <p:cNvSpPr>
            <a:spLocks noGrp="1"/>
          </p:cNvSpPr>
          <p:nvPr>
            <p:ph type="sldNum" sz="quarter" idx="12"/>
          </p:nvPr>
        </p:nvSpPr>
        <p:spPr/>
        <p:txBody>
          <a:bodyPr/>
          <a:lstStyle/>
          <a:p>
            <a:fld id="{6B5A2C2F-1454-4C26-83ED-10F97302E36F}" type="slidenum">
              <a:rPr lang="en-IN" smtClean="0"/>
              <a:t>‹#›</a:t>
            </a:fld>
            <a:endParaRPr lang="en-IN"/>
          </a:p>
        </p:txBody>
      </p:sp>
    </p:spTree>
    <p:extLst>
      <p:ext uri="{BB962C8B-B14F-4D97-AF65-F5344CB8AC3E}">
        <p14:creationId xmlns:p14="http://schemas.microsoft.com/office/powerpoint/2010/main" val="2831129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B963-99B1-4AD6-8906-1FC943364E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3D6965-7DE2-4F42-A6F7-2E06D54DD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10E9D1-D15A-4C76-96C1-202ADB0DA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7B6F7EE-F038-43F7-85DD-18E78223AEDA}"/>
              </a:ext>
            </a:extLst>
          </p:cNvPr>
          <p:cNvSpPr>
            <a:spLocks noGrp="1"/>
          </p:cNvSpPr>
          <p:nvPr>
            <p:ph type="dt" sz="half" idx="10"/>
          </p:nvPr>
        </p:nvSpPr>
        <p:spPr/>
        <p:txBody>
          <a:bodyPr/>
          <a:lstStyle/>
          <a:p>
            <a:fld id="{691AD6FA-7066-491B-8A2B-E2A00230FBAD}" type="datetimeFigureOut">
              <a:rPr lang="en-IN" smtClean="0"/>
              <a:t>09-09-2023</a:t>
            </a:fld>
            <a:endParaRPr lang="en-IN"/>
          </a:p>
        </p:txBody>
      </p:sp>
      <p:sp>
        <p:nvSpPr>
          <p:cNvPr id="6" name="Footer Placeholder 5">
            <a:extLst>
              <a:ext uri="{FF2B5EF4-FFF2-40B4-BE49-F238E27FC236}">
                <a16:creationId xmlns:a16="http://schemas.microsoft.com/office/drawing/2014/main" id="{4AEC88F7-273D-44C4-9176-D28BD1E61C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AEB974-8947-455E-B415-27A551A0C21B}"/>
              </a:ext>
            </a:extLst>
          </p:cNvPr>
          <p:cNvSpPr>
            <a:spLocks noGrp="1"/>
          </p:cNvSpPr>
          <p:nvPr>
            <p:ph type="sldNum" sz="quarter" idx="12"/>
          </p:nvPr>
        </p:nvSpPr>
        <p:spPr/>
        <p:txBody>
          <a:bodyPr/>
          <a:lstStyle/>
          <a:p>
            <a:fld id="{6B5A2C2F-1454-4C26-83ED-10F97302E36F}" type="slidenum">
              <a:rPr lang="en-IN" smtClean="0"/>
              <a:t>‹#›</a:t>
            </a:fld>
            <a:endParaRPr lang="en-IN"/>
          </a:p>
        </p:txBody>
      </p:sp>
    </p:spTree>
    <p:extLst>
      <p:ext uri="{BB962C8B-B14F-4D97-AF65-F5344CB8AC3E}">
        <p14:creationId xmlns:p14="http://schemas.microsoft.com/office/powerpoint/2010/main" val="1780730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A2C6-4777-4911-8827-2AA121B268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7AC431-F650-42F6-8681-02B299EC4F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E7A069-55E3-4F86-BD19-B2D9D055F6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6598ADF-2E20-49D8-815F-255B30ABA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65414F-49A1-4A66-ADF1-F1281636E6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DCFC1E-4186-4312-AF68-628C429DF577}"/>
              </a:ext>
            </a:extLst>
          </p:cNvPr>
          <p:cNvSpPr>
            <a:spLocks noGrp="1"/>
          </p:cNvSpPr>
          <p:nvPr>
            <p:ph type="dt" sz="half" idx="10"/>
          </p:nvPr>
        </p:nvSpPr>
        <p:spPr/>
        <p:txBody>
          <a:bodyPr/>
          <a:lstStyle/>
          <a:p>
            <a:fld id="{691AD6FA-7066-491B-8A2B-E2A00230FBAD}" type="datetimeFigureOut">
              <a:rPr lang="en-IN" smtClean="0"/>
              <a:t>09-09-2023</a:t>
            </a:fld>
            <a:endParaRPr lang="en-IN"/>
          </a:p>
        </p:txBody>
      </p:sp>
      <p:sp>
        <p:nvSpPr>
          <p:cNvPr id="8" name="Footer Placeholder 7">
            <a:extLst>
              <a:ext uri="{FF2B5EF4-FFF2-40B4-BE49-F238E27FC236}">
                <a16:creationId xmlns:a16="http://schemas.microsoft.com/office/drawing/2014/main" id="{851B5EC4-EE43-49C5-8D72-25941C3E33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6CAFA9A-B543-4D1B-98A0-E40D6AFFB12A}"/>
              </a:ext>
            </a:extLst>
          </p:cNvPr>
          <p:cNvSpPr>
            <a:spLocks noGrp="1"/>
          </p:cNvSpPr>
          <p:nvPr>
            <p:ph type="sldNum" sz="quarter" idx="12"/>
          </p:nvPr>
        </p:nvSpPr>
        <p:spPr/>
        <p:txBody>
          <a:bodyPr/>
          <a:lstStyle/>
          <a:p>
            <a:fld id="{6B5A2C2F-1454-4C26-83ED-10F97302E36F}" type="slidenum">
              <a:rPr lang="en-IN" smtClean="0"/>
              <a:t>‹#›</a:t>
            </a:fld>
            <a:endParaRPr lang="en-IN"/>
          </a:p>
        </p:txBody>
      </p:sp>
    </p:spTree>
    <p:extLst>
      <p:ext uri="{BB962C8B-B14F-4D97-AF65-F5344CB8AC3E}">
        <p14:creationId xmlns:p14="http://schemas.microsoft.com/office/powerpoint/2010/main" val="232154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C626-6D88-4707-A693-345AE9AF1A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ECA421-99DA-4602-B62F-0407D78D7EC6}"/>
              </a:ext>
            </a:extLst>
          </p:cNvPr>
          <p:cNvSpPr>
            <a:spLocks noGrp="1"/>
          </p:cNvSpPr>
          <p:nvPr>
            <p:ph type="dt" sz="half" idx="10"/>
          </p:nvPr>
        </p:nvSpPr>
        <p:spPr/>
        <p:txBody>
          <a:bodyPr/>
          <a:lstStyle/>
          <a:p>
            <a:fld id="{691AD6FA-7066-491B-8A2B-E2A00230FBAD}" type="datetimeFigureOut">
              <a:rPr lang="en-IN" smtClean="0"/>
              <a:t>09-09-2023</a:t>
            </a:fld>
            <a:endParaRPr lang="en-IN"/>
          </a:p>
        </p:txBody>
      </p:sp>
      <p:sp>
        <p:nvSpPr>
          <p:cNvPr id="4" name="Footer Placeholder 3">
            <a:extLst>
              <a:ext uri="{FF2B5EF4-FFF2-40B4-BE49-F238E27FC236}">
                <a16:creationId xmlns:a16="http://schemas.microsoft.com/office/drawing/2014/main" id="{6F97D59C-2E95-4A91-9306-09F3ABB1B8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8AA5495-FD25-4C2F-ACDA-46F7CCF0D7BE}"/>
              </a:ext>
            </a:extLst>
          </p:cNvPr>
          <p:cNvSpPr>
            <a:spLocks noGrp="1"/>
          </p:cNvSpPr>
          <p:nvPr>
            <p:ph type="sldNum" sz="quarter" idx="12"/>
          </p:nvPr>
        </p:nvSpPr>
        <p:spPr/>
        <p:txBody>
          <a:bodyPr/>
          <a:lstStyle/>
          <a:p>
            <a:fld id="{6B5A2C2F-1454-4C26-83ED-10F97302E36F}" type="slidenum">
              <a:rPr lang="en-IN" smtClean="0"/>
              <a:t>‹#›</a:t>
            </a:fld>
            <a:endParaRPr lang="en-IN"/>
          </a:p>
        </p:txBody>
      </p:sp>
    </p:spTree>
    <p:extLst>
      <p:ext uri="{BB962C8B-B14F-4D97-AF65-F5344CB8AC3E}">
        <p14:creationId xmlns:p14="http://schemas.microsoft.com/office/powerpoint/2010/main" val="323123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74A87-DE6A-45EF-AB3D-8D08BD21FF89}"/>
              </a:ext>
            </a:extLst>
          </p:cNvPr>
          <p:cNvSpPr>
            <a:spLocks noGrp="1"/>
          </p:cNvSpPr>
          <p:nvPr>
            <p:ph type="dt" sz="half" idx="10"/>
          </p:nvPr>
        </p:nvSpPr>
        <p:spPr/>
        <p:txBody>
          <a:bodyPr/>
          <a:lstStyle/>
          <a:p>
            <a:fld id="{691AD6FA-7066-491B-8A2B-E2A00230FBAD}" type="datetimeFigureOut">
              <a:rPr lang="en-IN" smtClean="0"/>
              <a:t>09-09-2023</a:t>
            </a:fld>
            <a:endParaRPr lang="en-IN"/>
          </a:p>
        </p:txBody>
      </p:sp>
      <p:sp>
        <p:nvSpPr>
          <p:cNvPr id="3" name="Footer Placeholder 2">
            <a:extLst>
              <a:ext uri="{FF2B5EF4-FFF2-40B4-BE49-F238E27FC236}">
                <a16:creationId xmlns:a16="http://schemas.microsoft.com/office/drawing/2014/main" id="{C0D1C9FA-963B-44C7-A3C2-9443AA1A36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715282-78CC-4261-B02C-60491917890D}"/>
              </a:ext>
            </a:extLst>
          </p:cNvPr>
          <p:cNvSpPr>
            <a:spLocks noGrp="1"/>
          </p:cNvSpPr>
          <p:nvPr>
            <p:ph type="sldNum" sz="quarter" idx="12"/>
          </p:nvPr>
        </p:nvSpPr>
        <p:spPr/>
        <p:txBody>
          <a:bodyPr/>
          <a:lstStyle/>
          <a:p>
            <a:fld id="{6B5A2C2F-1454-4C26-83ED-10F97302E36F}" type="slidenum">
              <a:rPr lang="en-IN" smtClean="0"/>
              <a:t>‹#›</a:t>
            </a:fld>
            <a:endParaRPr lang="en-IN"/>
          </a:p>
        </p:txBody>
      </p:sp>
    </p:spTree>
    <p:extLst>
      <p:ext uri="{BB962C8B-B14F-4D97-AF65-F5344CB8AC3E}">
        <p14:creationId xmlns:p14="http://schemas.microsoft.com/office/powerpoint/2010/main" val="12795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E034-A6BE-4D1B-B207-A43027FCD5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D8F087-CCE1-4F4F-BF98-53E374ABD2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0867ED7-5A31-4EE0-932E-9A5724999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80B01-41E0-48EE-8CCA-7622967B2259}"/>
              </a:ext>
            </a:extLst>
          </p:cNvPr>
          <p:cNvSpPr>
            <a:spLocks noGrp="1"/>
          </p:cNvSpPr>
          <p:nvPr>
            <p:ph type="dt" sz="half" idx="10"/>
          </p:nvPr>
        </p:nvSpPr>
        <p:spPr/>
        <p:txBody>
          <a:bodyPr/>
          <a:lstStyle/>
          <a:p>
            <a:fld id="{691AD6FA-7066-491B-8A2B-E2A00230FBAD}" type="datetimeFigureOut">
              <a:rPr lang="en-IN" smtClean="0"/>
              <a:t>09-09-2023</a:t>
            </a:fld>
            <a:endParaRPr lang="en-IN"/>
          </a:p>
        </p:txBody>
      </p:sp>
      <p:sp>
        <p:nvSpPr>
          <p:cNvPr id="6" name="Footer Placeholder 5">
            <a:extLst>
              <a:ext uri="{FF2B5EF4-FFF2-40B4-BE49-F238E27FC236}">
                <a16:creationId xmlns:a16="http://schemas.microsoft.com/office/drawing/2014/main" id="{9935E714-4E77-43C0-9579-D8EC92D349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C65281-7437-45C4-98D7-892FE3DFC8D5}"/>
              </a:ext>
            </a:extLst>
          </p:cNvPr>
          <p:cNvSpPr>
            <a:spLocks noGrp="1"/>
          </p:cNvSpPr>
          <p:nvPr>
            <p:ph type="sldNum" sz="quarter" idx="12"/>
          </p:nvPr>
        </p:nvSpPr>
        <p:spPr/>
        <p:txBody>
          <a:bodyPr/>
          <a:lstStyle/>
          <a:p>
            <a:fld id="{6B5A2C2F-1454-4C26-83ED-10F97302E36F}" type="slidenum">
              <a:rPr lang="en-IN" smtClean="0"/>
              <a:t>‹#›</a:t>
            </a:fld>
            <a:endParaRPr lang="en-IN"/>
          </a:p>
        </p:txBody>
      </p:sp>
    </p:spTree>
    <p:extLst>
      <p:ext uri="{BB962C8B-B14F-4D97-AF65-F5344CB8AC3E}">
        <p14:creationId xmlns:p14="http://schemas.microsoft.com/office/powerpoint/2010/main" val="1902323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206F-9F25-494F-A2B7-A81CB83449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E26882-8851-4845-9489-2DBF1A3918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DE054C-9382-40B6-ABF7-9243D09FA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FD8521-B03E-46D8-9344-D220046621EE}"/>
              </a:ext>
            </a:extLst>
          </p:cNvPr>
          <p:cNvSpPr>
            <a:spLocks noGrp="1"/>
          </p:cNvSpPr>
          <p:nvPr>
            <p:ph type="dt" sz="half" idx="10"/>
          </p:nvPr>
        </p:nvSpPr>
        <p:spPr/>
        <p:txBody>
          <a:bodyPr/>
          <a:lstStyle/>
          <a:p>
            <a:fld id="{691AD6FA-7066-491B-8A2B-E2A00230FBAD}" type="datetimeFigureOut">
              <a:rPr lang="en-IN" smtClean="0"/>
              <a:t>09-09-2023</a:t>
            </a:fld>
            <a:endParaRPr lang="en-IN"/>
          </a:p>
        </p:txBody>
      </p:sp>
      <p:sp>
        <p:nvSpPr>
          <p:cNvPr id="6" name="Footer Placeholder 5">
            <a:extLst>
              <a:ext uri="{FF2B5EF4-FFF2-40B4-BE49-F238E27FC236}">
                <a16:creationId xmlns:a16="http://schemas.microsoft.com/office/drawing/2014/main" id="{697ADED1-EA80-4C7F-9D88-2F962FBD47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CD3C04-2BB0-4D3B-8638-D9E0A4479ACF}"/>
              </a:ext>
            </a:extLst>
          </p:cNvPr>
          <p:cNvSpPr>
            <a:spLocks noGrp="1"/>
          </p:cNvSpPr>
          <p:nvPr>
            <p:ph type="sldNum" sz="quarter" idx="12"/>
          </p:nvPr>
        </p:nvSpPr>
        <p:spPr/>
        <p:txBody>
          <a:bodyPr/>
          <a:lstStyle/>
          <a:p>
            <a:fld id="{6B5A2C2F-1454-4C26-83ED-10F97302E36F}" type="slidenum">
              <a:rPr lang="en-IN" smtClean="0"/>
              <a:t>‹#›</a:t>
            </a:fld>
            <a:endParaRPr lang="en-IN"/>
          </a:p>
        </p:txBody>
      </p:sp>
    </p:spTree>
    <p:extLst>
      <p:ext uri="{BB962C8B-B14F-4D97-AF65-F5344CB8AC3E}">
        <p14:creationId xmlns:p14="http://schemas.microsoft.com/office/powerpoint/2010/main" val="15872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54B262-60F3-4855-9B79-6BC0DAD63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E89513-2382-4CFD-A725-D5E5933709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CB5C2D-E860-49EA-9364-D5551BD56E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1AD6FA-7066-491B-8A2B-E2A00230FBAD}" type="datetimeFigureOut">
              <a:rPr lang="en-IN" smtClean="0"/>
              <a:t>09-09-2023</a:t>
            </a:fld>
            <a:endParaRPr lang="en-IN"/>
          </a:p>
        </p:txBody>
      </p:sp>
      <p:sp>
        <p:nvSpPr>
          <p:cNvPr id="5" name="Footer Placeholder 4">
            <a:extLst>
              <a:ext uri="{FF2B5EF4-FFF2-40B4-BE49-F238E27FC236}">
                <a16:creationId xmlns:a16="http://schemas.microsoft.com/office/drawing/2014/main" id="{7CFE66D3-F743-4812-89AE-7B3FBA19B1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B2D0875-58D5-4552-AAA2-93D2AA6BA6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A2C2F-1454-4C26-83ED-10F97302E36F}" type="slidenum">
              <a:rPr lang="en-IN" smtClean="0"/>
              <a:t>‹#›</a:t>
            </a:fld>
            <a:endParaRPr lang="en-IN"/>
          </a:p>
        </p:txBody>
      </p:sp>
    </p:spTree>
    <p:extLst>
      <p:ext uri="{BB962C8B-B14F-4D97-AF65-F5344CB8AC3E}">
        <p14:creationId xmlns:p14="http://schemas.microsoft.com/office/powerpoint/2010/main" val="1506486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fif"/><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Layout" Target="../diagrams/layout1.xml"/><Relationship Id="rId7" Type="http://schemas.openxmlformats.org/officeDocument/2006/relationships/image" Target="../media/image24.gi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46E7-40A0-4F5E-85BB-1838F58628C8}"/>
              </a:ext>
            </a:extLst>
          </p:cNvPr>
          <p:cNvSpPr>
            <a:spLocks noGrp="1"/>
          </p:cNvSpPr>
          <p:nvPr>
            <p:ph type="ctrTitle"/>
          </p:nvPr>
        </p:nvSpPr>
        <p:spPr/>
        <p:txBody>
          <a:bodyPr/>
          <a:lstStyle/>
          <a:p>
            <a:r>
              <a:rPr lang="en-IN" b="1" dirty="0"/>
              <a:t>Hydraulic Machines</a:t>
            </a:r>
            <a:br>
              <a:rPr lang="en-IN" b="1" dirty="0"/>
            </a:br>
            <a:endParaRPr lang="en-IN" b="1" dirty="0"/>
          </a:p>
        </p:txBody>
      </p:sp>
      <p:sp>
        <p:nvSpPr>
          <p:cNvPr id="3" name="Subtitle 2">
            <a:extLst>
              <a:ext uri="{FF2B5EF4-FFF2-40B4-BE49-F238E27FC236}">
                <a16:creationId xmlns:a16="http://schemas.microsoft.com/office/drawing/2014/main" id="{B996D643-F6C1-4215-80D7-209C64BC7061}"/>
              </a:ext>
            </a:extLst>
          </p:cNvPr>
          <p:cNvSpPr>
            <a:spLocks noGrp="1"/>
          </p:cNvSpPr>
          <p:nvPr>
            <p:ph type="subTitle" idx="1"/>
          </p:nvPr>
        </p:nvSpPr>
        <p:spPr>
          <a:xfrm>
            <a:off x="1524000" y="3602037"/>
            <a:ext cx="9144000" cy="890937"/>
          </a:xfrm>
        </p:spPr>
        <p:txBody>
          <a:bodyPr/>
          <a:lstStyle/>
          <a:p>
            <a:r>
              <a:rPr lang="en-GB" sz="2400" i="0" dirty="0">
                <a:solidFill>
                  <a:srgbClr val="000000"/>
                </a:solidFill>
                <a:effectLst/>
                <a:latin typeface="TimesNewRoman"/>
              </a:rPr>
              <a:t>FUNDAMENTAL OF MECHANICAL ENGINEERING (UNIT - 4)</a:t>
            </a:r>
            <a:endParaRPr lang="en-GB" dirty="0">
              <a:effectLst/>
            </a:endParaRPr>
          </a:p>
        </p:txBody>
      </p:sp>
      <p:sp>
        <p:nvSpPr>
          <p:cNvPr id="5" name="Rectangle 1">
            <a:extLst>
              <a:ext uri="{FF2B5EF4-FFF2-40B4-BE49-F238E27FC236}">
                <a16:creationId xmlns:a16="http://schemas.microsoft.com/office/drawing/2014/main" id="{DC846009-9710-4D89-B20D-71AE481E50B9}"/>
              </a:ext>
            </a:extLst>
          </p:cNvPr>
          <p:cNvSpPr>
            <a:spLocks noChangeArrowheads="1"/>
          </p:cNvSpPr>
          <p:nvPr/>
        </p:nvSpPr>
        <p:spPr bwMode="auto">
          <a:xfrm>
            <a:off x="4300538" y="3773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1281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47261" y="304800"/>
            <a:ext cx="8697478"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9075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6640"/>
            <a:ext cx="8305800" cy="61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504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Pelton</a:t>
            </a:r>
            <a:r>
              <a:rPr lang="en-US" b="1" dirty="0"/>
              <a:t> Wheel </a:t>
            </a:r>
            <a:r>
              <a:rPr lang="en-US" dirty="0"/>
              <a:t>(tangential flow impulse turbine)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5181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2968" y="1981200"/>
            <a:ext cx="567853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41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a:extLst>
              <a:ext uri="{FF2B5EF4-FFF2-40B4-BE49-F238E27FC236}">
                <a16:creationId xmlns:a16="http://schemas.microsoft.com/office/drawing/2014/main" id="{956B13A8-792D-48F0-8998-1E4CB6CB6C4C}"/>
              </a:ext>
            </a:extLst>
          </p:cNvPr>
          <p:cNvSpPr>
            <a:spLocks noGrp="1"/>
          </p:cNvSpPr>
          <p:nvPr>
            <p:ph idx="1"/>
          </p:nvPr>
        </p:nvSpPr>
        <p:spPr>
          <a:xfrm>
            <a:off x="0" y="0"/>
            <a:ext cx="6096000" cy="6858000"/>
          </a:xfrm>
        </p:spPr>
        <p:txBody>
          <a:bodyPr>
            <a:normAutofit/>
          </a:bodyPr>
          <a:lstStyle/>
          <a:p>
            <a:pPr algn="just"/>
            <a:endParaRPr lang="en-US" dirty="0"/>
          </a:p>
          <a:p>
            <a:pPr algn="just"/>
            <a:r>
              <a:rPr lang="en-US" dirty="0"/>
              <a:t>the flow is tangential to the runner and the available energy at the entrance is completely kinetic energy </a:t>
            </a:r>
          </a:p>
          <a:p>
            <a:pPr marL="0" indent="0" algn="just">
              <a:buNone/>
            </a:pPr>
            <a:endParaRPr lang="en-US" dirty="0"/>
          </a:p>
          <a:p>
            <a:pPr algn="just"/>
            <a:r>
              <a:rPr lang="en-US" dirty="0"/>
              <a:t>it is preferred at a very high head and low discharges with low specific speeds </a:t>
            </a:r>
          </a:p>
          <a:p>
            <a:pPr marL="0" indent="0" algn="just">
              <a:buNone/>
            </a:pPr>
            <a:endParaRPr lang="en-US" dirty="0"/>
          </a:p>
          <a:p>
            <a:pPr algn="just"/>
            <a:r>
              <a:rPr lang="en-US" dirty="0"/>
              <a:t>The pressure available at the inlet and the outlet is atmospheric </a:t>
            </a:r>
            <a:br>
              <a:rPr lang="en-US" dirty="0"/>
            </a:br>
            <a:br>
              <a:rPr lang="en-US" dirty="0"/>
            </a:br>
            <a:br>
              <a:rPr lang="en-US" dirty="0"/>
            </a:br>
            <a:endParaRPr lang="en-US" dirty="0"/>
          </a:p>
        </p:txBody>
      </p:sp>
    </p:spTree>
    <p:extLst>
      <p:ext uri="{BB962C8B-B14F-4D97-AF65-F5344CB8AC3E}">
        <p14:creationId xmlns:p14="http://schemas.microsoft.com/office/powerpoint/2010/main" val="138326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66700"/>
            <a:ext cx="6096000" cy="6324600"/>
          </a:xfrm>
        </p:spPr>
        <p:txBody>
          <a:bodyPr>
            <a:normAutofit fontScale="92500" lnSpcReduction="10000"/>
          </a:bodyPr>
          <a:lstStyle/>
          <a:p>
            <a:r>
              <a:rPr lang="en-US" i="1" dirty="0"/>
              <a:t>Nozzle and flow regulating arrangement</a:t>
            </a:r>
            <a:r>
              <a:rPr lang="en-US" dirty="0"/>
              <a:t> </a:t>
            </a:r>
          </a:p>
          <a:p>
            <a:pPr marL="0" indent="0">
              <a:buNone/>
            </a:pPr>
            <a:r>
              <a:rPr lang="en-US" sz="2600" dirty="0"/>
              <a:t>The amount of water striking </a:t>
            </a:r>
          </a:p>
          <a:p>
            <a:pPr marL="0" indent="0">
              <a:buNone/>
            </a:pPr>
            <a:r>
              <a:rPr lang="en-US" sz="2600" dirty="0"/>
              <a:t>the vanes is controlled by the </a:t>
            </a:r>
          </a:p>
          <a:p>
            <a:pPr marL="0" indent="0">
              <a:buNone/>
            </a:pPr>
            <a:r>
              <a:rPr lang="en-US" sz="2600" dirty="0"/>
              <a:t>forward and backward motion </a:t>
            </a:r>
          </a:p>
          <a:p>
            <a:pPr marL="0" indent="0">
              <a:buNone/>
            </a:pPr>
            <a:r>
              <a:rPr lang="en-US" sz="2600" dirty="0"/>
              <a:t>of the spear. </a:t>
            </a:r>
            <a:br>
              <a:rPr lang="en-US" dirty="0"/>
            </a:br>
            <a:endParaRPr lang="en-US" dirty="0"/>
          </a:p>
          <a:p>
            <a:pPr marL="0" indent="0">
              <a:buNone/>
            </a:pPr>
            <a:br>
              <a:rPr lang="en-US" dirty="0"/>
            </a:br>
            <a:endParaRPr lang="en-US" dirty="0"/>
          </a:p>
          <a:p>
            <a:r>
              <a:rPr lang="en-US" i="1" dirty="0"/>
              <a:t>Runner with buckets</a:t>
            </a:r>
            <a:r>
              <a:rPr lang="en-US" dirty="0"/>
              <a:t> </a:t>
            </a:r>
          </a:p>
          <a:p>
            <a:pPr marL="0" indent="0">
              <a:buNone/>
            </a:pPr>
            <a:r>
              <a:rPr lang="en-US" sz="2600" dirty="0"/>
              <a:t>The buckets are made of cast-iron cast-steel, bronze or</a:t>
            </a:r>
            <a:br>
              <a:rPr lang="en-US" sz="2600" dirty="0"/>
            </a:br>
            <a:r>
              <a:rPr lang="en-US" sz="2600" dirty="0"/>
              <a:t>stainless steel depending upon the head at the inlet of the turbine.</a:t>
            </a:r>
            <a:br>
              <a:rPr lang="en-US" sz="2600" dirty="0"/>
            </a:br>
            <a:r>
              <a:rPr lang="en-US" sz="2600" dirty="0"/>
              <a:t>The water jet strikes the bucket on the splitter of the bucket and gets deflected through 160°-170° </a:t>
            </a:r>
            <a:br>
              <a:rPr lang="en-US" dirty="0"/>
            </a:br>
            <a:endParaRPr lang="en-US" dirty="0"/>
          </a:p>
        </p:txBody>
      </p:sp>
      <p:pic>
        <p:nvPicPr>
          <p:cNvPr id="1026" name="Picture 2" descr="C:\Users\mayank\Desktop\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30"/>
            <a:ext cx="5700765" cy="3791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840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5693"/>
            <a:ext cx="6613451" cy="6868633"/>
          </a:xfrm>
        </p:spPr>
        <p:txBody>
          <a:bodyPr>
            <a:normAutofit/>
          </a:bodyPr>
          <a:lstStyle/>
          <a:p>
            <a:r>
              <a:rPr lang="en-US" i="1" dirty="0"/>
              <a:t>Casing</a:t>
            </a:r>
          </a:p>
          <a:p>
            <a:pPr marL="0" indent="0">
              <a:buNone/>
            </a:pPr>
            <a:r>
              <a:rPr lang="en-US" sz="2400" dirty="0"/>
              <a:t>It is made of cast-iron or fabricated steel plates. The main function of the casing is to prevent splashing of water and to discharge the water into tailrace. </a:t>
            </a:r>
            <a:br>
              <a:rPr lang="en-US" sz="2400" dirty="0"/>
            </a:br>
            <a:endParaRPr lang="en-US" sz="2400" dirty="0"/>
          </a:p>
          <a:p>
            <a:r>
              <a:rPr lang="en-US" i="1" dirty="0"/>
              <a:t>Breaking jet</a:t>
            </a:r>
            <a:r>
              <a:rPr lang="en-US" dirty="0"/>
              <a:t> </a:t>
            </a:r>
          </a:p>
          <a:p>
            <a:pPr marL="0" indent="0" algn="just" fontAlgn="base">
              <a:buNone/>
            </a:pPr>
            <a:r>
              <a:rPr lang="en-GB" sz="2400" b="0" i="0" dirty="0">
                <a:effectLst/>
              </a:rPr>
              <a:t>When the jet of water is completely closed by pushing the spear in the forward direction than the amount of water striking the runner becomes zero. But still, the runner keeps moving due to the inertia of the runner.</a:t>
            </a:r>
          </a:p>
          <a:p>
            <a:pPr marL="0" indent="0" algn="just" fontAlgn="base">
              <a:buNone/>
            </a:pPr>
            <a:r>
              <a:rPr lang="en-GB" sz="2400" b="0" i="0" dirty="0">
                <a:effectLst/>
              </a:rPr>
              <a:t>In order to stop the runner in the shortest possible time, a small nozzle is provided which directs the jet of water at the back of the vanes. This jet of water used to stop the runner of the turbine is called breaking jet.</a:t>
            </a:r>
          </a:p>
          <a:p>
            <a:pPr marL="0" indent="0">
              <a:buNone/>
            </a:pPr>
            <a:br>
              <a:rPr lang="en-US" sz="2400" dirty="0"/>
            </a:b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451" y="489098"/>
            <a:ext cx="5578549" cy="5348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563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562D-B4F0-4A2B-8D21-BAA57E49C388}"/>
              </a:ext>
            </a:extLst>
          </p:cNvPr>
          <p:cNvSpPr>
            <a:spLocks noGrp="1"/>
          </p:cNvSpPr>
          <p:nvPr>
            <p:ph type="title"/>
          </p:nvPr>
        </p:nvSpPr>
        <p:spPr>
          <a:xfrm>
            <a:off x="838200" y="365126"/>
            <a:ext cx="10515600" cy="714528"/>
          </a:xfrm>
        </p:spPr>
        <p:txBody>
          <a:bodyPr/>
          <a:lstStyle/>
          <a:p>
            <a:r>
              <a:rPr lang="en-IN" b="1" dirty="0"/>
              <a:t>Working of Pelton Wheel</a:t>
            </a:r>
          </a:p>
        </p:txBody>
      </p:sp>
      <p:sp>
        <p:nvSpPr>
          <p:cNvPr id="3" name="Content Placeholder 2">
            <a:extLst>
              <a:ext uri="{FF2B5EF4-FFF2-40B4-BE49-F238E27FC236}">
                <a16:creationId xmlns:a16="http://schemas.microsoft.com/office/drawing/2014/main" id="{523351C2-B5A7-5583-E244-4AEE7AACB533}"/>
              </a:ext>
            </a:extLst>
          </p:cNvPr>
          <p:cNvSpPr>
            <a:spLocks noGrp="1"/>
          </p:cNvSpPr>
          <p:nvPr>
            <p:ph idx="1"/>
          </p:nvPr>
        </p:nvSpPr>
        <p:spPr>
          <a:xfrm>
            <a:off x="838200" y="1079654"/>
            <a:ext cx="10515600" cy="5541483"/>
          </a:xfrm>
        </p:spPr>
        <p:txBody>
          <a:bodyPr>
            <a:normAutofit fontScale="92500" lnSpcReduction="20000"/>
          </a:bodyPr>
          <a:lstStyle/>
          <a:p>
            <a:pPr algn="just"/>
            <a:r>
              <a:rPr lang="en-GB" dirty="0"/>
              <a:t>The water is drawn from the high-pressure source through a long pipe called a penstock.</a:t>
            </a:r>
          </a:p>
          <a:p>
            <a:pPr algn="just"/>
            <a:r>
              <a:rPr lang="en-GB" dirty="0"/>
              <a:t>The nozzle arrangement at the end of the pressure pipe helps the water to accelerate and it flows out as a high-speed jet at high velocity and discharges at atmospheric pressure.</a:t>
            </a:r>
          </a:p>
          <a:p>
            <a:pPr algn="just"/>
            <a:r>
              <a:rPr lang="en-GB" dirty="0"/>
              <a:t>The jet will hit the splitter of the buckets which will distribute the jet into two halves of the bucket and the wheel starts revolving.</a:t>
            </a:r>
          </a:p>
          <a:p>
            <a:pPr algn="just"/>
            <a:r>
              <a:rPr lang="en-GB" dirty="0"/>
              <a:t>The kinetic energy of the jet is reduced when it hits the bucket and also due to the spherical shape of buckets the directed jet will change its direction and takes a U-turn and falls into the tailrace.</a:t>
            </a:r>
          </a:p>
          <a:p>
            <a:pPr algn="just"/>
            <a:r>
              <a:rPr lang="en-GB" dirty="0"/>
              <a:t>In general, the inlet angle of the jet is between 1° to 3°, after hitting the buckets the deflected jet angle is between 165° to 170°.</a:t>
            </a:r>
          </a:p>
          <a:p>
            <a:pPr algn="just"/>
            <a:r>
              <a:rPr lang="en-GB" dirty="0"/>
              <a:t>The water collected in the tailrace should not submerge the Pelton wheel in any case.</a:t>
            </a:r>
          </a:p>
          <a:p>
            <a:pPr algn="just"/>
            <a:r>
              <a:rPr lang="en-GB" dirty="0"/>
              <a:t>To generate more power, two Pelton wheels can be arranged to a single shaft or two water jets can be directed at a time to a single Pelton wheel.</a:t>
            </a:r>
            <a:endParaRPr lang="en-IN" dirty="0"/>
          </a:p>
        </p:txBody>
      </p:sp>
    </p:spTree>
    <p:extLst>
      <p:ext uri="{BB962C8B-B14F-4D97-AF65-F5344CB8AC3E}">
        <p14:creationId xmlns:p14="http://schemas.microsoft.com/office/powerpoint/2010/main" val="3472584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ED3052-3B51-30A4-068B-7C830626C2F3}"/>
              </a:ext>
            </a:extLst>
          </p:cNvPr>
          <p:cNvSpPr>
            <a:spLocks noGrp="1"/>
          </p:cNvSpPr>
          <p:nvPr>
            <p:ph idx="1"/>
          </p:nvPr>
        </p:nvSpPr>
        <p:spPr>
          <a:xfrm>
            <a:off x="838200" y="550843"/>
            <a:ext cx="10515600" cy="5626120"/>
          </a:xfrm>
        </p:spPr>
        <p:txBody>
          <a:bodyPr>
            <a:normAutofit fontScale="92500" lnSpcReduction="20000"/>
          </a:bodyPr>
          <a:lstStyle/>
          <a:p>
            <a:pPr marL="0" indent="0">
              <a:buNone/>
            </a:pPr>
            <a:r>
              <a:rPr lang="en-GB" b="1" dirty="0"/>
              <a:t>Advantages Of Pelton Turbine</a:t>
            </a:r>
          </a:p>
          <a:p>
            <a:r>
              <a:rPr lang="en-GB" dirty="0"/>
              <a:t>It is easy to maintain.</a:t>
            </a:r>
          </a:p>
          <a:p>
            <a:r>
              <a:rPr lang="en-GB" dirty="0"/>
              <a:t>There is no cavitation problem in the Pelton turbine.</a:t>
            </a:r>
          </a:p>
          <a:p>
            <a:r>
              <a:rPr lang="en-GB" dirty="0"/>
              <a:t>Pelton turbine has a simple construction.</a:t>
            </a:r>
          </a:p>
          <a:p>
            <a:r>
              <a:rPr lang="en-GB" dirty="0"/>
              <a:t>It can work on the high head and low discharge.</a:t>
            </a:r>
          </a:p>
          <a:p>
            <a:r>
              <a:rPr lang="en-GB" dirty="0"/>
              <a:t>It is very easy to assemble.</a:t>
            </a:r>
          </a:p>
          <a:p>
            <a:r>
              <a:rPr lang="en-GB" dirty="0"/>
              <a:t>The overall efficiency of this turbine is very high.</a:t>
            </a:r>
          </a:p>
          <a:p>
            <a:pPr marL="0" indent="0">
              <a:buNone/>
            </a:pPr>
            <a:endParaRPr lang="en-GB" dirty="0"/>
          </a:p>
          <a:p>
            <a:pPr marL="0" indent="0">
              <a:buNone/>
            </a:pPr>
            <a:r>
              <a:rPr lang="en-GB" b="1" dirty="0"/>
              <a:t>Disadvantages Of Pelton Turbine</a:t>
            </a:r>
          </a:p>
          <a:p>
            <a:r>
              <a:rPr lang="en-GB" dirty="0"/>
              <a:t>Pelton Turbine requires a very high head for operation.</a:t>
            </a:r>
          </a:p>
          <a:p>
            <a:r>
              <a:rPr lang="en-GB" dirty="0"/>
              <a:t>The efficiency decreases quickly with time.</a:t>
            </a:r>
          </a:p>
          <a:p>
            <a:r>
              <a:rPr lang="en-GB" dirty="0"/>
              <a:t>Its turbine size is generally large and hence requires a large space.</a:t>
            </a:r>
          </a:p>
          <a:p>
            <a:r>
              <a:rPr lang="en-GB" dirty="0"/>
              <a:t>As it only works in the high head, it is difficult to control vibrations in the operating head.</a:t>
            </a:r>
            <a:endParaRPr lang="en-IN" dirty="0"/>
          </a:p>
        </p:txBody>
      </p:sp>
    </p:spTree>
    <p:extLst>
      <p:ext uri="{BB962C8B-B14F-4D97-AF65-F5344CB8AC3E}">
        <p14:creationId xmlns:p14="http://schemas.microsoft.com/office/powerpoint/2010/main" val="35518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65051"/>
            <a:ext cx="8229600" cy="1143000"/>
          </a:xfrm>
        </p:spPr>
        <p:txBody>
          <a:bodyPr>
            <a:normAutofit/>
          </a:bodyPr>
          <a:lstStyle/>
          <a:p>
            <a:pPr marL="0" indent="0">
              <a:buNone/>
            </a:pPr>
            <a:r>
              <a:rPr lang="en-US" sz="6600" dirty="0"/>
              <a:t>REACTION TURBINES</a:t>
            </a:r>
          </a:p>
        </p:txBody>
      </p:sp>
      <p:pic>
        <p:nvPicPr>
          <p:cNvPr id="4" name="Picture 3">
            <a:extLst>
              <a:ext uri="{FF2B5EF4-FFF2-40B4-BE49-F238E27FC236}">
                <a16:creationId xmlns:a16="http://schemas.microsoft.com/office/drawing/2014/main" id="{4ADBCD08-3F91-4A03-8742-4AF3650A6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149" y="1508052"/>
            <a:ext cx="5730949" cy="5349948"/>
          </a:xfrm>
          <a:prstGeom prst="rect">
            <a:avLst/>
          </a:prstGeom>
        </p:spPr>
      </p:pic>
      <p:pic>
        <p:nvPicPr>
          <p:cNvPr id="5" name="Picture 4">
            <a:extLst>
              <a:ext uri="{FF2B5EF4-FFF2-40B4-BE49-F238E27FC236}">
                <a16:creationId xmlns:a16="http://schemas.microsoft.com/office/drawing/2014/main" id="{E5BF91F3-1A68-4907-B6F5-782930939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02" y="1508051"/>
            <a:ext cx="5791200" cy="5349948"/>
          </a:xfrm>
          <a:prstGeom prst="rect">
            <a:avLst/>
          </a:prstGeom>
        </p:spPr>
      </p:pic>
    </p:spTree>
    <p:extLst>
      <p:ext uri="{BB962C8B-B14F-4D97-AF65-F5344CB8AC3E}">
        <p14:creationId xmlns:p14="http://schemas.microsoft.com/office/powerpoint/2010/main" val="2041955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77" y="152400"/>
            <a:ext cx="11557590" cy="2101702"/>
          </a:xfrm>
        </p:spPr>
        <p:txBody>
          <a:bodyPr>
            <a:normAutofit fontScale="90000"/>
          </a:bodyPr>
          <a:lstStyle/>
          <a:p>
            <a:r>
              <a:rPr lang="en-US" b="1" dirty="0"/>
              <a:t>                                       Francis Turbine</a:t>
            </a:r>
            <a:br>
              <a:rPr lang="en-US" dirty="0"/>
            </a:br>
            <a:r>
              <a:rPr lang="en-US" sz="2700" dirty="0"/>
              <a:t>It’s a </a:t>
            </a:r>
            <a:r>
              <a:rPr lang="en-US" sz="2700" b="1" dirty="0"/>
              <a:t>mixed flow </a:t>
            </a:r>
            <a:r>
              <a:rPr lang="en-US" sz="2700" dirty="0"/>
              <a:t>type reaction turbine. In it water </a:t>
            </a:r>
            <a:r>
              <a:rPr lang="en-US" sz="2700" b="1" dirty="0"/>
              <a:t>enters</a:t>
            </a:r>
            <a:r>
              <a:rPr lang="en-US" sz="2700" dirty="0"/>
              <a:t> </a:t>
            </a:r>
            <a:r>
              <a:rPr lang="en-US" sz="2700" b="1" dirty="0"/>
              <a:t>radially</a:t>
            </a:r>
            <a:r>
              <a:rPr lang="en-US" sz="2700" dirty="0"/>
              <a:t> at its </a:t>
            </a:r>
            <a:r>
              <a:rPr lang="en-US" sz="2700" b="1" dirty="0"/>
              <a:t>outer periphery </a:t>
            </a:r>
            <a:r>
              <a:rPr lang="en-US" sz="2700" dirty="0"/>
              <a:t>and </a:t>
            </a:r>
            <a:r>
              <a:rPr lang="en-US" sz="2700" b="1" dirty="0"/>
              <a:t>leaves axially </a:t>
            </a:r>
            <a:r>
              <a:rPr lang="en-US" sz="2700" dirty="0"/>
              <a:t>at its </a:t>
            </a:r>
            <a:r>
              <a:rPr lang="en-US" sz="2700" b="1" dirty="0"/>
              <a:t>center</a:t>
            </a:r>
            <a:r>
              <a:rPr lang="en-US" sz="2700" dirty="0"/>
              <a:t>.</a:t>
            </a:r>
            <a:r>
              <a:rPr lang="en-US" dirty="0"/>
              <a:t> </a:t>
            </a:r>
            <a:br>
              <a:rPr lang="en-US" dirty="0"/>
            </a:b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1600201"/>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18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27B5F144-1A30-49B7-BB10-2C0F315E08E5}"/>
              </a:ext>
            </a:extLst>
          </p:cNvPr>
          <p:cNvSpPr>
            <a:spLocks noChangeArrowheads="1"/>
          </p:cNvSpPr>
          <p:nvPr/>
        </p:nvSpPr>
        <p:spPr bwMode="auto">
          <a:xfrm flipV="1">
            <a:off x="0" y="1254262"/>
            <a:ext cx="92914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Content Placeholder 9">
            <a:extLst>
              <a:ext uri="{FF2B5EF4-FFF2-40B4-BE49-F238E27FC236}">
                <a16:creationId xmlns:a16="http://schemas.microsoft.com/office/drawing/2014/main" id="{3FE527AB-1521-4164-9538-34D8FB96F375}"/>
              </a:ext>
            </a:extLst>
          </p:cNvPr>
          <p:cNvSpPr>
            <a:spLocks noGrp="1"/>
          </p:cNvSpPr>
          <p:nvPr>
            <p:ph idx="1"/>
          </p:nvPr>
        </p:nvSpPr>
        <p:spPr/>
        <p:txBody>
          <a:bodyPr/>
          <a:lstStyle/>
          <a:p>
            <a:r>
              <a:rPr lang="en-GB" dirty="0"/>
              <a:t>Working principles of hydraulic turbines and their classifications</a:t>
            </a:r>
          </a:p>
          <a:p>
            <a:r>
              <a:rPr lang="en-GB" dirty="0"/>
              <a:t>Working principles of pumps and their classifications,</a:t>
            </a:r>
          </a:p>
          <a:p>
            <a:r>
              <a:rPr lang="en-GB" dirty="0"/>
              <a:t>Hydraulic lift and their applications </a:t>
            </a:r>
          </a:p>
          <a:p>
            <a:pPr marL="0" indent="0">
              <a:buNone/>
            </a:pPr>
            <a:endParaRPr lang="en-IN" dirty="0"/>
          </a:p>
        </p:txBody>
      </p:sp>
      <p:sp>
        <p:nvSpPr>
          <p:cNvPr id="12" name="Title 11">
            <a:extLst>
              <a:ext uri="{FF2B5EF4-FFF2-40B4-BE49-F238E27FC236}">
                <a16:creationId xmlns:a16="http://schemas.microsoft.com/office/drawing/2014/main" id="{ADADD675-C7EC-4413-BB92-467C48D8D95F}"/>
              </a:ext>
            </a:extLst>
          </p:cNvPr>
          <p:cNvSpPr>
            <a:spLocks noGrp="1"/>
          </p:cNvSpPr>
          <p:nvPr>
            <p:ph type="title"/>
          </p:nvPr>
        </p:nvSpPr>
        <p:spPr/>
        <p:txBody>
          <a:bodyPr/>
          <a:lstStyle/>
          <a:p>
            <a:r>
              <a:rPr lang="en-IN" b="1" dirty="0"/>
              <a:t>Syllabus</a:t>
            </a:r>
          </a:p>
        </p:txBody>
      </p:sp>
    </p:spTree>
    <p:extLst>
      <p:ext uri="{BB962C8B-B14F-4D97-AF65-F5344CB8AC3E}">
        <p14:creationId xmlns:p14="http://schemas.microsoft.com/office/powerpoint/2010/main" val="4126950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453" y="457200"/>
            <a:ext cx="3048000" cy="831773"/>
          </a:xfrm>
        </p:spPr>
        <p:txBody>
          <a:bodyPr>
            <a:noAutofit/>
          </a:bodyPr>
          <a:lstStyle/>
          <a:p>
            <a:r>
              <a:rPr lang="en-US" sz="4000" b="1" dirty="0"/>
              <a:t>Components</a:t>
            </a:r>
          </a:p>
        </p:txBody>
      </p:sp>
      <p:pic>
        <p:nvPicPr>
          <p:cNvPr id="2052" name="Picture 4" descr="C:\Users\mayank\Downloads\New Doc 2019-02-18 11.57.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57200"/>
            <a:ext cx="5943600" cy="5943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801B602-D028-5999-C9E4-806B1472A5E6}"/>
              </a:ext>
            </a:extLst>
          </p:cNvPr>
          <p:cNvSpPr/>
          <p:nvPr/>
        </p:nvSpPr>
        <p:spPr>
          <a:xfrm>
            <a:off x="1003453" y="1266940"/>
            <a:ext cx="2588964" cy="23025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ln w="0"/>
                <a:solidFill>
                  <a:schemeClr val="tx1"/>
                </a:solidFill>
                <a:effectLst>
                  <a:outerShdw blurRad="38100" dist="19050" dir="2700000" algn="tl" rotWithShape="0">
                    <a:schemeClr val="dk1">
                      <a:alpha val="40000"/>
                    </a:schemeClr>
                  </a:outerShdw>
                </a:effectLst>
              </a:rPr>
              <a:t>Scroll Casing</a:t>
            </a:r>
          </a:p>
          <a:p>
            <a:pPr marL="285750" indent="-285750">
              <a:buFont typeface="Arial" panose="020B0604020202020204" pitchFamily="34" charset="0"/>
              <a:buChar char="•"/>
            </a:pPr>
            <a:r>
              <a:rPr lang="en-US" sz="2800" dirty="0">
                <a:ln w="0"/>
                <a:solidFill>
                  <a:schemeClr val="tx1"/>
                </a:solidFill>
                <a:effectLst>
                  <a:outerShdw blurRad="38100" dist="19050" dir="2700000" algn="tl" rotWithShape="0">
                    <a:schemeClr val="dk1">
                      <a:alpha val="40000"/>
                    </a:schemeClr>
                  </a:outerShdw>
                </a:effectLst>
              </a:rPr>
              <a:t>Stay Vanes</a:t>
            </a:r>
          </a:p>
          <a:p>
            <a:pPr marL="285750" indent="-285750">
              <a:buFont typeface="Arial" panose="020B0604020202020204" pitchFamily="34" charset="0"/>
              <a:buChar char="•"/>
            </a:pPr>
            <a:r>
              <a:rPr lang="en-US" sz="2800" dirty="0">
                <a:ln w="0"/>
                <a:solidFill>
                  <a:schemeClr val="tx1"/>
                </a:solidFill>
                <a:effectLst>
                  <a:outerShdw blurRad="38100" dist="19050" dir="2700000" algn="tl" rotWithShape="0">
                    <a:schemeClr val="dk1">
                      <a:alpha val="40000"/>
                    </a:schemeClr>
                  </a:outerShdw>
                </a:effectLst>
              </a:rPr>
              <a:t>Guide Vanes</a:t>
            </a:r>
          </a:p>
          <a:p>
            <a:pPr marL="285750" indent="-285750">
              <a:buFont typeface="Arial" panose="020B0604020202020204" pitchFamily="34" charset="0"/>
              <a:buChar char="•"/>
            </a:pPr>
            <a:r>
              <a:rPr lang="en-US" sz="2800" dirty="0">
                <a:ln w="0"/>
                <a:solidFill>
                  <a:schemeClr val="tx1"/>
                </a:solidFill>
                <a:effectLst>
                  <a:outerShdw blurRad="38100" dist="19050" dir="2700000" algn="tl" rotWithShape="0">
                    <a:schemeClr val="dk1">
                      <a:alpha val="40000"/>
                    </a:schemeClr>
                  </a:outerShdw>
                </a:effectLst>
              </a:rPr>
              <a:t>Runner Vanes</a:t>
            </a:r>
          </a:p>
          <a:p>
            <a:pPr marL="285750" indent="-285750">
              <a:buFont typeface="Arial" panose="020B0604020202020204" pitchFamily="34" charset="0"/>
              <a:buChar char="•"/>
            </a:pPr>
            <a:r>
              <a:rPr lang="en-US" sz="2800" dirty="0">
                <a:ln w="0"/>
                <a:solidFill>
                  <a:schemeClr val="tx1"/>
                </a:solidFill>
                <a:effectLst>
                  <a:outerShdw blurRad="38100" dist="19050" dir="2700000" algn="tl" rotWithShape="0">
                    <a:schemeClr val="dk1">
                      <a:alpha val="40000"/>
                    </a:schemeClr>
                  </a:outerShdw>
                </a:effectLst>
              </a:rPr>
              <a:t>Draft Tube</a:t>
            </a:r>
            <a:endParaRPr lang="en-IN" sz="2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71565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0800" y="228601"/>
            <a:ext cx="7010400" cy="6359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4754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54" y="304800"/>
            <a:ext cx="3611525" cy="792162"/>
          </a:xfrm>
        </p:spPr>
        <p:txBody>
          <a:bodyPr/>
          <a:lstStyle/>
          <a:p>
            <a:r>
              <a:rPr lang="en-US" b="1" dirty="0"/>
              <a:t>Casing</a:t>
            </a:r>
          </a:p>
        </p:txBody>
      </p:sp>
      <p:sp>
        <p:nvSpPr>
          <p:cNvPr id="3" name="Content Placeholder 2"/>
          <p:cNvSpPr>
            <a:spLocks noGrp="1"/>
          </p:cNvSpPr>
          <p:nvPr>
            <p:ph idx="1"/>
          </p:nvPr>
        </p:nvSpPr>
        <p:spPr>
          <a:xfrm>
            <a:off x="333154" y="1096962"/>
            <a:ext cx="5762846" cy="5486400"/>
          </a:xfrm>
        </p:spPr>
        <p:txBody>
          <a:bodyPr/>
          <a:lstStyle/>
          <a:p>
            <a:pPr algn="just"/>
            <a:r>
              <a:rPr lang="en-US" dirty="0"/>
              <a:t>The purpose of the casing is to provide an even distribution of water around the circumference of the turbine runner</a:t>
            </a:r>
          </a:p>
          <a:p>
            <a:pPr algn="just"/>
            <a:r>
              <a:rPr lang="en-US" dirty="0"/>
              <a:t>In order to keep the velocity of the water constant throughout its path around the runner, the cross sectional area of the casing is gradually decreased.</a:t>
            </a:r>
          </a:p>
          <a:p>
            <a:pPr algn="just"/>
            <a:r>
              <a:rPr lang="en-US" dirty="0"/>
              <a:t>The casing is made up of cast steel, plate steel, concrete or concrete-steel</a:t>
            </a:r>
          </a:p>
          <a:p>
            <a:pPr algn="just"/>
            <a:endParaRPr lang="en-US" dirty="0"/>
          </a:p>
        </p:txBody>
      </p:sp>
      <p:pic>
        <p:nvPicPr>
          <p:cNvPr id="5" name="Picture 4">
            <a:extLst>
              <a:ext uri="{FF2B5EF4-FFF2-40B4-BE49-F238E27FC236}">
                <a16:creationId xmlns:a16="http://schemas.microsoft.com/office/drawing/2014/main" id="{CCA7FF2A-656E-453D-8BD6-58FB6777B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47577"/>
            <a:ext cx="6096000" cy="5762846"/>
          </a:xfrm>
          <a:prstGeom prst="rect">
            <a:avLst/>
          </a:prstGeom>
        </p:spPr>
      </p:pic>
    </p:spTree>
    <p:extLst>
      <p:ext uri="{BB962C8B-B14F-4D97-AF65-F5344CB8AC3E}">
        <p14:creationId xmlns:p14="http://schemas.microsoft.com/office/powerpoint/2010/main" val="1608631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903" y="160271"/>
            <a:ext cx="6928884" cy="792162"/>
          </a:xfrm>
        </p:spPr>
        <p:txBody>
          <a:bodyPr>
            <a:normAutofit/>
          </a:bodyPr>
          <a:lstStyle/>
          <a:p>
            <a:r>
              <a:rPr lang="en-US" b="1" dirty="0"/>
              <a:t>Vanes</a:t>
            </a:r>
          </a:p>
        </p:txBody>
      </p:sp>
      <p:sp>
        <p:nvSpPr>
          <p:cNvPr id="3" name="Content Placeholder 2"/>
          <p:cNvSpPr>
            <a:spLocks noGrp="1"/>
          </p:cNvSpPr>
          <p:nvPr>
            <p:ph idx="1"/>
          </p:nvPr>
        </p:nvSpPr>
        <p:spPr>
          <a:xfrm>
            <a:off x="653903" y="952433"/>
            <a:ext cx="5548594" cy="5638800"/>
          </a:xfrm>
        </p:spPr>
        <p:txBody>
          <a:bodyPr>
            <a:normAutofit fontScale="92500" lnSpcReduction="10000"/>
          </a:bodyPr>
          <a:lstStyle/>
          <a:p>
            <a:pPr algn="just"/>
            <a:r>
              <a:rPr lang="en-US" b="1" dirty="0"/>
              <a:t>Stay Vanes: </a:t>
            </a:r>
            <a:r>
              <a:rPr lang="en-US" dirty="0"/>
              <a:t>It directs the water from casing to the guide vanes. Its number is usually taken as half the number of guide vanes. These are usually made of cast iron or cast steel.</a:t>
            </a:r>
          </a:p>
          <a:p>
            <a:pPr algn="just"/>
            <a:r>
              <a:rPr lang="en-US" b="1" dirty="0"/>
              <a:t>Guide Vanes or Wicket Vanes: </a:t>
            </a:r>
            <a:r>
              <a:rPr lang="en-US" dirty="0"/>
              <a:t>Its function is to regulate the quantity of water supplied to the runner and to direct water onto the runner at an appropriate angle.</a:t>
            </a:r>
          </a:p>
          <a:p>
            <a:pPr indent="-3175" algn="just"/>
            <a:r>
              <a:rPr lang="en-US" dirty="0"/>
              <a:t> Guide vanes are of airfoil shape to reduce friction losses and proper pressure variation.</a:t>
            </a:r>
          </a:p>
          <a:p>
            <a:pPr indent="-3175" algn="just"/>
            <a:r>
              <a:rPr lang="en-US" dirty="0"/>
              <a:t> Guide vanes are operated either by means of a wheel or automatically by a governor.</a:t>
            </a:r>
          </a:p>
        </p:txBody>
      </p:sp>
      <p:pic>
        <p:nvPicPr>
          <p:cNvPr id="4" name="Picture 3" descr="C:\Users\mayank\Desktop\BewitchedTestyAxisdeer-size_restricted.gif">
            <a:extLst>
              <a:ext uri="{FF2B5EF4-FFF2-40B4-BE49-F238E27FC236}">
                <a16:creationId xmlns:a16="http://schemas.microsoft.com/office/drawing/2014/main" id="{CC0AD12B-810C-EE9D-ABA3-D2F5809157A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72147" y="662848"/>
            <a:ext cx="570234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542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2623" y="861238"/>
            <a:ext cx="10069033" cy="5615762"/>
          </a:xfrm>
        </p:spPr>
        <p:txBody>
          <a:bodyPr/>
          <a:lstStyle/>
          <a:p>
            <a:pPr algn="just"/>
            <a:r>
              <a:rPr lang="en-US" b="1" dirty="0"/>
              <a:t>Runner Vane: </a:t>
            </a:r>
            <a:r>
              <a:rPr lang="en-US" dirty="0"/>
              <a:t>The runner of Francis turbine consists of a series of curved vanes (16 – 24 in no.) evenly arranged around the circumference of turbine shaft. </a:t>
            </a:r>
          </a:p>
          <a:p>
            <a:pPr indent="-3175" algn="just"/>
            <a:r>
              <a:rPr lang="en-US" dirty="0"/>
              <a:t>The vanes are so shaped that the water enters the runner radially at the outer periphery and leaves it axially at the inner periphery.</a:t>
            </a:r>
          </a:p>
          <a:p>
            <a:pPr indent="-3175" algn="just"/>
            <a:r>
              <a:rPr lang="en-US" dirty="0"/>
              <a:t>The change in the direction of flow produces centrifugal action on the runner.</a:t>
            </a:r>
          </a:p>
          <a:p>
            <a:pPr marL="339725" indent="0" algn="just">
              <a:buNone/>
            </a:pPr>
            <a:endParaRPr lang="en-US" b="1" dirty="0"/>
          </a:p>
          <a:p>
            <a:pPr algn="just"/>
            <a:endParaRPr lang="en-US" dirty="0"/>
          </a:p>
        </p:txBody>
      </p:sp>
    </p:spTree>
    <p:extLst>
      <p:ext uri="{BB962C8B-B14F-4D97-AF65-F5344CB8AC3E}">
        <p14:creationId xmlns:p14="http://schemas.microsoft.com/office/powerpoint/2010/main" val="2712029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4726-334A-49D2-828C-E342E3FDC531}"/>
              </a:ext>
            </a:extLst>
          </p:cNvPr>
          <p:cNvSpPr>
            <a:spLocks noGrp="1"/>
          </p:cNvSpPr>
          <p:nvPr>
            <p:ph type="title"/>
          </p:nvPr>
        </p:nvSpPr>
        <p:spPr>
          <a:xfrm>
            <a:off x="359735" y="46702"/>
            <a:ext cx="10515600" cy="634335"/>
          </a:xfrm>
        </p:spPr>
        <p:txBody>
          <a:bodyPr>
            <a:normAutofit fontScale="90000"/>
          </a:bodyPr>
          <a:lstStyle/>
          <a:p>
            <a:r>
              <a:rPr lang="en-IN" b="1" dirty="0"/>
              <a:t>Draft Tube</a:t>
            </a:r>
          </a:p>
        </p:txBody>
      </p:sp>
      <p:sp>
        <p:nvSpPr>
          <p:cNvPr id="3" name="Content Placeholder 2">
            <a:extLst>
              <a:ext uri="{FF2B5EF4-FFF2-40B4-BE49-F238E27FC236}">
                <a16:creationId xmlns:a16="http://schemas.microsoft.com/office/drawing/2014/main" id="{3AD5A477-3046-4B57-A4AF-02374830A4A8}"/>
              </a:ext>
            </a:extLst>
          </p:cNvPr>
          <p:cNvSpPr>
            <a:spLocks noGrp="1"/>
          </p:cNvSpPr>
          <p:nvPr>
            <p:ph idx="1"/>
          </p:nvPr>
        </p:nvSpPr>
        <p:spPr>
          <a:xfrm>
            <a:off x="274675" y="564078"/>
            <a:ext cx="5821325" cy="6130261"/>
          </a:xfrm>
        </p:spPr>
        <p:txBody>
          <a:bodyPr>
            <a:normAutofit/>
          </a:bodyPr>
          <a:lstStyle/>
          <a:p>
            <a:pPr marL="0" indent="0" algn="just">
              <a:buNone/>
            </a:pPr>
            <a:r>
              <a:rPr lang="en-GB" sz="2400" b="0" i="0" dirty="0">
                <a:solidFill>
                  <a:srgbClr val="000000"/>
                </a:solidFill>
                <a:effectLst/>
              </a:rPr>
              <a:t>Draft Tube is a connecting pipe which is fitted generally at the outlet or exit of turbines which and convert kinetic energy of water at outlet of turbine to static pressure. It helps to avoid wastage of kinetic energy of water that flow from the outlet of turbines.</a:t>
            </a:r>
          </a:p>
          <a:p>
            <a:pPr marL="0" indent="0" algn="just">
              <a:buNone/>
            </a:pPr>
            <a:br>
              <a:rPr lang="en-GB" sz="2400" dirty="0"/>
            </a:br>
            <a:r>
              <a:rPr lang="en-GB" sz="2400" b="0" i="0" dirty="0">
                <a:solidFill>
                  <a:srgbClr val="000000"/>
                </a:solidFill>
                <a:effectLst/>
              </a:rPr>
              <a:t>It is generally fitted in the power turbines like reaction turbines, Kaplan turbines or Francis turbines.</a:t>
            </a:r>
          </a:p>
          <a:p>
            <a:pPr marL="0" indent="0" algn="just">
              <a:buNone/>
            </a:pPr>
            <a:br>
              <a:rPr lang="en-GB" sz="2400" dirty="0"/>
            </a:br>
            <a:r>
              <a:rPr lang="en-GB" sz="2400" b="0" i="0" dirty="0">
                <a:solidFill>
                  <a:srgbClr val="000000"/>
                </a:solidFill>
                <a:effectLst/>
              </a:rPr>
              <a:t>The diameter of draft tube is small near the inlet and large near its outlet. The outlet of draft tube is always submerged in water.</a:t>
            </a:r>
            <a:endParaRPr lang="en-IN" sz="2400" dirty="0"/>
          </a:p>
        </p:txBody>
      </p:sp>
      <p:pic>
        <p:nvPicPr>
          <p:cNvPr id="5" name="Picture 4">
            <a:extLst>
              <a:ext uri="{FF2B5EF4-FFF2-40B4-BE49-F238E27FC236}">
                <a16:creationId xmlns:a16="http://schemas.microsoft.com/office/drawing/2014/main" id="{B4EEC2DA-7262-445A-AF4A-CD5E2B3B7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817" y="0"/>
            <a:ext cx="4491370" cy="3344971"/>
          </a:xfrm>
          <a:prstGeom prst="rect">
            <a:avLst/>
          </a:prstGeom>
        </p:spPr>
      </p:pic>
      <p:pic>
        <p:nvPicPr>
          <p:cNvPr id="7" name="Picture 6">
            <a:extLst>
              <a:ext uri="{FF2B5EF4-FFF2-40B4-BE49-F238E27FC236}">
                <a16:creationId xmlns:a16="http://schemas.microsoft.com/office/drawing/2014/main" id="{798AE85F-9F9F-40B0-8F13-F589A04E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816" y="3513030"/>
            <a:ext cx="4491369" cy="3342751"/>
          </a:xfrm>
          <a:prstGeom prst="rect">
            <a:avLst/>
          </a:prstGeom>
        </p:spPr>
      </p:pic>
    </p:spTree>
    <p:extLst>
      <p:ext uri="{BB962C8B-B14F-4D97-AF65-F5344CB8AC3E}">
        <p14:creationId xmlns:p14="http://schemas.microsoft.com/office/powerpoint/2010/main" val="2501721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715962"/>
          </a:xfrm>
        </p:spPr>
        <p:txBody>
          <a:bodyPr>
            <a:normAutofit/>
          </a:bodyPr>
          <a:lstStyle/>
          <a:p>
            <a:r>
              <a:rPr lang="en-US" dirty="0"/>
              <a:t>Impulse </a:t>
            </a:r>
            <a:r>
              <a:rPr lang="en-US" dirty="0" err="1"/>
              <a:t>Vs</a:t>
            </a:r>
            <a:r>
              <a:rPr lang="en-US" dirty="0"/>
              <a:t> Reaction Turbine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838200"/>
            <a:ext cx="897218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8887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A7E5-DDC3-4D8D-BBAD-31F31E2D68F7}"/>
              </a:ext>
            </a:extLst>
          </p:cNvPr>
          <p:cNvSpPr>
            <a:spLocks noGrp="1"/>
          </p:cNvSpPr>
          <p:nvPr>
            <p:ph type="title"/>
          </p:nvPr>
        </p:nvSpPr>
        <p:spPr>
          <a:xfrm>
            <a:off x="838200" y="365126"/>
            <a:ext cx="10515600" cy="793824"/>
          </a:xfrm>
        </p:spPr>
        <p:txBody>
          <a:bodyPr/>
          <a:lstStyle/>
          <a:p>
            <a:r>
              <a:rPr lang="en-IN" b="1" dirty="0"/>
              <a:t>Hydraulic Pumps</a:t>
            </a:r>
          </a:p>
        </p:txBody>
      </p:sp>
      <p:sp>
        <p:nvSpPr>
          <p:cNvPr id="3" name="Content Placeholder 2">
            <a:extLst>
              <a:ext uri="{FF2B5EF4-FFF2-40B4-BE49-F238E27FC236}">
                <a16:creationId xmlns:a16="http://schemas.microsoft.com/office/drawing/2014/main" id="{96E5109D-35C6-4DCD-B739-646EFF954D88}"/>
              </a:ext>
            </a:extLst>
          </p:cNvPr>
          <p:cNvSpPr>
            <a:spLocks noGrp="1"/>
          </p:cNvSpPr>
          <p:nvPr>
            <p:ph idx="1"/>
          </p:nvPr>
        </p:nvSpPr>
        <p:spPr>
          <a:xfrm>
            <a:off x="359734" y="1158950"/>
            <a:ext cx="7125587" cy="5518297"/>
          </a:xfrm>
        </p:spPr>
        <p:txBody>
          <a:bodyPr>
            <a:normAutofit/>
          </a:bodyPr>
          <a:lstStyle/>
          <a:p>
            <a:pPr algn="just"/>
            <a:r>
              <a:rPr lang="en-GB" sz="2400" b="0" i="0" dirty="0">
                <a:solidFill>
                  <a:srgbClr val="202122"/>
                </a:solidFill>
                <a:effectLst/>
                <a:latin typeface="Arial" panose="020B0604020202020204" pitchFamily="34" charset="0"/>
                <a:cs typeface="Arial" panose="020B0604020202020204" pitchFamily="34" charset="0"/>
              </a:rPr>
              <a:t>A hydraulic pump is a mechanical source of power that converts mechanical power into hydraulic energy (hydrostatic energy i.e. flow, pressure)</a:t>
            </a:r>
          </a:p>
          <a:p>
            <a:pPr algn="just"/>
            <a:r>
              <a:rPr lang="en-US" altLang="zh-CN" sz="2400" dirty="0">
                <a:latin typeface="Arial" panose="020B0604020202020204" pitchFamily="34" charset="0"/>
                <a:ea typeface="SimSun" panose="02010600030101010101" pitchFamily="2" charset="-122"/>
                <a:cs typeface="Arial" panose="020B0604020202020204" pitchFamily="34" charset="0"/>
              </a:rPr>
              <a:t>They are used to move water from lower points to higher points with a required discharge and pressure head. </a:t>
            </a:r>
          </a:p>
          <a:p>
            <a:pPr algn="just"/>
            <a:r>
              <a:rPr lang="en-GB" sz="2400" b="0" i="0" dirty="0">
                <a:solidFill>
                  <a:srgbClr val="202122"/>
                </a:solidFill>
                <a:effectLst/>
                <a:latin typeface="Arial" panose="020B0604020202020204" pitchFamily="34" charset="0"/>
                <a:cs typeface="Arial" panose="020B0604020202020204" pitchFamily="34" charset="0"/>
              </a:rPr>
              <a:t>When a hydraulic pump operates, it creates a vacuum at the pump inlet, which forces liquid from the reservoir into the inlet line to the pump and by mechanical action delivers this liquid to the pump outlet and forces it into the hydraulic system.</a:t>
            </a:r>
          </a:p>
          <a:p>
            <a:pPr algn="just"/>
            <a:endParaRPr lang="en-IN" sz="2400" dirty="0">
              <a:latin typeface="Arial" panose="020B0604020202020204" pitchFamily="34" charset="0"/>
              <a:cs typeface="Arial" panose="020B0604020202020204" pitchFamily="34" charset="0"/>
            </a:endParaRPr>
          </a:p>
        </p:txBody>
      </p:sp>
      <p:pic>
        <p:nvPicPr>
          <p:cNvPr id="5" name="Picture 5" descr="6x5%20PUMP%20no%20Starter">
            <a:extLst>
              <a:ext uri="{FF2B5EF4-FFF2-40B4-BE49-F238E27FC236}">
                <a16:creationId xmlns:a16="http://schemas.microsoft.com/office/drawing/2014/main" id="{48C51EA8-866B-49FF-8DF8-CF9EBC942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742239" y="-19178"/>
            <a:ext cx="4449761" cy="3255962"/>
          </a:xfrm>
          <a:prstGeom prst="rect">
            <a:avLst/>
          </a:prstGeom>
          <a:noFill/>
        </p:spPr>
      </p:pic>
      <p:pic>
        <p:nvPicPr>
          <p:cNvPr id="6" name="Picture 9" descr="pump1_lg">
            <a:extLst>
              <a:ext uri="{FF2B5EF4-FFF2-40B4-BE49-F238E27FC236}">
                <a16:creationId xmlns:a16="http://schemas.microsoft.com/office/drawing/2014/main" id="{001DA428-98AF-4464-8C77-DD43B9482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742238" y="3236784"/>
            <a:ext cx="4449762" cy="3621216"/>
          </a:xfrm>
          <a:prstGeom prst="rect">
            <a:avLst/>
          </a:prstGeom>
          <a:noFill/>
        </p:spPr>
      </p:pic>
    </p:spTree>
    <p:extLst>
      <p:ext uri="{BB962C8B-B14F-4D97-AF65-F5344CB8AC3E}">
        <p14:creationId xmlns:p14="http://schemas.microsoft.com/office/powerpoint/2010/main" val="471164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E73A-B1F0-408A-9CF5-C242411AA2CE}"/>
              </a:ext>
            </a:extLst>
          </p:cNvPr>
          <p:cNvSpPr>
            <a:spLocks noGrp="1"/>
          </p:cNvSpPr>
          <p:nvPr>
            <p:ph type="title"/>
          </p:nvPr>
        </p:nvSpPr>
        <p:spPr>
          <a:xfrm>
            <a:off x="317205" y="244438"/>
            <a:ext cx="5778795" cy="1325563"/>
          </a:xfrm>
        </p:spPr>
        <p:txBody>
          <a:bodyPr/>
          <a:lstStyle/>
          <a:p>
            <a:r>
              <a:rPr lang="en-IN" dirty="0"/>
              <a:t>Classification of Pumps</a:t>
            </a:r>
          </a:p>
        </p:txBody>
      </p:sp>
      <p:graphicFrame>
        <p:nvGraphicFramePr>
          <p:cNvPr id="4" name="Content Placeholder 3">
            <a:extLst>
              <a:ext uri="{FF2B5EF4-FFF2-40B4-BE49-F238E27FC236}">
                <a16:creationId xmlns:a16="http://schemas.microsoft.com/office/drawing/2014/main" id="{A1263983-0D3F-4437-B3DF-15F2B2C507BB}"/>
              </a:ext>
            </a:extLst>
          </p:cNvPr>
          <p:cNvGraphicFramePr>
            <a:graphicFrameLocks noGrp="1"/>
          </p:cNvGraphicFramePr>
          <p:nvPr>
            <p:ph idx="1"/>
            <p:extLst>
              <p:ext uri="{D42A27DB-BD31-4B8C-83A1-F6EECF244321}">
                <p14:modId xmlns:p14="http://schemas.microsoft.com/office/powerpoint/2010/main" val="1180080366"/>
              </p:ext>
            </p:extLst>
          </p:nvPr>
        </p:nvGraphicFramePr>
        <p:xfrm>
          <a:off x="157718" y="1570001"/>
          <a:ext cx="5381846" cy="5082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F089A805-FAFB-445F-BB8C-F277C23B4B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5661" y="310271"/>
            <a:ext cx="5246338" cy="3118729"/>
          </a:xfrm>
          <a:prstGeom prst="rect">
            <a:avLst/>
          </a:prstGeom>
        </p:spPr>
      </p:pic>
      <p:pic>
        <p:nvPicPr>
          <p:cNvPr id="10" name="Picture 9">
            <a:extLst>
              <a:ext uri="{FF2B5EF4-FFF2-40B4-BE49-F238E27FC236}">
                <a16:creationId xmlns:a16="http://schemas.microsoft.com/office/drawing/2014/main" id="{AEF3823B-43BD-4E94-8370-E91601D7F7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5661" y="4329556"/>
            <a:ext cx="5246339" cy="2528444"/>
          </a:xfrm>
          <a:prstGeom prst="rect">
            <a:avLst/>
          </a:prstGeom>
        </p:spPr>
      </p:pic>
      <p:sp>
        <p:nvSpPr>
          <p:cNvPr id="11" name="Rectangle 10">
            <a:extLst>
              <a:ext uri="{FF2B5EF4-FFF2-40B4-BE49-F238E27FC236}">
                <a16:creationId xmlns:a16="http://schemas.microsoft.com/office/drawing/2014/main" id="{828A4641-6ADA-4CF4-9ECE-26D67B18C294}"/>
              </a:ext>
            </a:extLst>
          </p:cNvPr>
          <p:cNvSpPr/>
          <p:nvPr/>
        </p:nvSpPr>
        <p:spPr>
          <a:xfrm>
            <a:off x="6517758" y="3646967"/>
            <a:ext cx="2817628" cy="2977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Rotary Pump (GEAR PUMP)</a:t>
            </a:r>
          </a:p>
        </p:txBody>
      </p:sp>
      <p:sp>
        <p:nvSpPr>
          <p:cNvPr id="12" name="Rectangle 11">
            <a:extLst>
              <a:ext uri="{FF2B5EF4-FFF2-40B4-BE49-F238E27FC236}">
                <a16:creationId xmlns:a16="http://schemas.microsoft.com/office/drawing/2014/main" id="{70FF09FA-4A85-4F24-98F5-C278F3F77F65}"/>
              </a:ext>
            </a:extLst>
          </p:cNvPr>
          <p:cNvSpPr/>
          <p:nvPr/>
        </p:nvSpPr>
        <p:spPr>
          <a:xfrm>
            <a:off x="9568830" y="3650844"/>
            <a:ext cx="2264735" cy="2977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Axial Pump</a:t>
            </a:r>
          </a:p>
        </p:txBody>
      </p:sp>
      <p:sp>
        <p:nvSpPr>
          <p:cNvPr id="13" name="Arrow: Down 12">
            <a:extLst>
              <a:ext uri="{FF2B5EF4-FFF2-40B4-BE49-F238E27FC236}">
                <a16:creationId xmlns:a16="http://schemas.microsoft.com/office/drawing/2014/main" id="{B2AAB467-DF94-4CB8-80D7-91E2D4C5E196}"/>
              </a:ext>
            </a:extLst>
          </p:cNvPr>
          <p:cNvSpPr/>
          <p:nvPr/>
        </p:nvSpPr>
        <p:spPr>
          <a:xfrm rot="10800000">
            <a:off x="7394709" y="3358282"/>
            <a:ext cx="159488" cy="29771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91413075-BFA0-4DC2-9A3F-C9C329B4792E}"/>
              </a:ext>
            </a:extLst>
          </p:cNvPr>
          <p:cNvSpPr/>
          <p:nvPr/>
        </p:nvSpPr>
        <p:spPr>
          <a:xfrm>
            <a:off x="10701197" y="3988262"/>
            <a:ext cx="159488" cy="29771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0351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a:extLst>
              <a:ext uri="{FF2B5EF4-FFF2-40B4-BE49-F238E27FC236}">
                <a16:creationId xmlns:a16="http://schemas.microsoft.com/office/drawing/2014/main" id="{B7CB0AA0-9B7E-4510-A79B-29F2318871A2}"/>
              </a:ext>
            </a:extLst>
          </p:cNvPr>
          <p:cNvSpPr>
            <a:spLocks noGrp="1" noChangeArrowheads="1"/>
          </p:cNvSpPr>
          <p:nvPr>
            <p:ph type="body" sz="half" idx="1"/>
          </p:nvPr>
        </p:nvSpPr>
        <p:spPr>
          <a:xfrm>
            <a:off x="925416" y="511969"/>
            <a:ext cx="10234671" cy="6161786"/>
          </a:xfrm>
          <a:noFill/>
        </p:spPr>
        <p:txBody>
          <a:bodyPr/>
          <a:lstStyle/>
          <a:p>
            <a:pPr algn="just" eaLnBrk="1" hangingPunct="1"/>
            <a:r>
              <a:rPr lang="en-US" altLang="zh-CN" dirty="0">
                <a:latin typeface="Times New Roman" panose="02020603050405020304" pitchFamily="18" charset="0"/>
                <a:ea typeface="SimSun" panose="02010600030101010101" pitchFamily="2" charset="-122"/>
                <a:cs typeface="Times New Roman" panose="02020603050405020304" pitchFamily="18" charset="0"/>
              </a:rPr>
              <a:t>This classification is based on the way  the water leaves the rotating part of the pump. </a:t>
            </a:r>
          </a:p>
          <a:p>
            <a:pPr algn="just" eaLnBrk="1" hangingPunct="1"/>
            <a:r>
              <a:rPr lang="en-US" altLang="zh-CN" dirty="0">
                <a:latin typeface="Times New Roman" panose="02020603050405020304" pitchFamily="18" charset="0"/>
                <a:ea typeface="SimSun" panose="02010600030101010101" pitchFamily="2" charset="-122"/>
                <a:cs typeface="Times New Roman" panose="02020603050405020304" pitchFamily="18" charset="0"/>
              </a:rPr>
              <a:t>In </a:t>
            </a:r>
            <a:r>
              <a:rPr lang="en-US" altLang="zh-CN"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radial-flow pump</a:t>
            </a:r>
            <a:r>
              <a:rPr lang="en-US" altLang="zh-CN" dirty="0">
                <a:latin typeface="Times New Roman" panose="02020603050405020304" pitchFamily="18" charset="0"/>
                <a:ea typeface="SimSun" panose="02010600030101010101" pitchFamily="2" charset="-122"/>
                <a:cs typeface="Times New Roman" panose="02020603050405020304" pitchFamily="18" charset="0"/>
              </a:rPr>
              <a:t> the water leaves the impeller in radial direction,</a:t>
            </a:r>
          </a:p>
          <a:p>
            <a:pPr algn="just" eaLnBrk="1" hangingPunct="1"/>
            <a:r>
              <a:rPr lang="en-US" altLang="zh-CN" dirty="0">
                <a:latin typeface="Times New Roman" panose="02020603050405020304" pitchFamily="18" charset="0"/>
                <a:ea typeface="SimSun" panose="02010600030101010101" pitchFamily="2" charset="-122"/>
                <a:cs typeface="Times New Roman" panose="02020603050405020304" pitchFamily="18" charset="0"/>
              </a:rPr>
              <a:t>while in the</a:t>
            </a:r>
            <a:r>
              <a:rPr lang="en-US" altLang="zh-CN"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 axial-flow pump</a:t>
            </a:r>
            <a:r>
              <a:rPr lang="en-US" altLang="zh-CN" dirty="0">
                <a:latin typeface="Times New Roman" panose="02020603050405020304" pitchFamily="18" charset="0"/>
                <a:ea typeface="SimSun" panose="02010600030101010101" pitchFamily="2" charset="-122"/>
                <a:cs typeface="Times New Roman" panose="02020603050405020304" pitchFamily="18" charset="0"/>
              </a:rPr>
              <a:t> the water leaves the propeller in the axial direction. </a:t>
            </a:r>
          </a:p>
          <a:p>
            <a:pPr algn="just" eaLnBrk="1" hangingPunct="1"/>
            <a:r>
              <a:rPr lang="en-US" altLang="zh-CN" dirty="0">
                <a:latin typeface="Times New Roman" panose="02020603050405020304" pitchFamily="18" charset="0"/>
                <a:ea typeface="SimSun" panose="02010600030101010101" pitchFamily="2" charset="-122"/>
                <a:cs typeface="Times New Roman" panose="02020603050405020304" pitchFamily="18" charset="0"/>
              </a:rPr>
              <a:t>In the </a:t>
            </a:r>
            <a:r>
              <a:rPr lang="en-US" altLang="zh-CN"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mixed-flow pump</a:t>
            </a:r>
            <a:r>
              <a:rPr lang="en-US" altLang="zh-CN" dirty="0">
                <a:latin typeface="Times New Roman" panose="02020603050405020304" pitchFamily="18" charset="0"/>
                <a:ea typeface="SimSun" panose="02010600030101010101" pitchFamily="2" charset="-122"/>
                <a:cs typeface="Times New Roman" panose="02020603050405020304" pitchFamily="18" charset="0"/>
              </a:rPr>
              <a:t> the water leaves the impeller in an inclined direction having both radial and axial components </a:t>
            </a:r>
            <a:endParaRPr lang="en-US"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3097"/>
          </a:xfrm>
        </p:spPr>
        <p:txBody>
          <a:bodyPr/>
          <a:lstStyle/>
          <a:p>
            <a:r>
              <a:rPr lang="en-US" b="1" dirty="0"/>
              <a:t>Introduction</a:t>
            </a:r>
          </a:p>
        </p:txBody>
      </p:sp>
      <p:sp>
        <p:nvSpPr>
          <p:cNvPr id="3" name="Content Placeholder 2"/>
          <p:cNvSpPr>
            <a:spLocks noGrp="1"/>
          </p:cNvSpPr>
          <p:nvPr>
            <p:ph idx="1"/>
          </p:nvPr>
        </p:nvSpPr>
        <p:spPr>
          <a:xfrm>
            <a:off x="838200" y="1298222"/>
            <a:ext cx="10515600" cy="4878741"/>
          </a:xfrm>
        </p:spPr>
        <p:txBody>
          <a:bodyPr/>
          <a:lstStyle/>
          <a:p>
            <a:pPr algn="just"/>
            <a:r>
              <a:rPr lang="en-US" dirty="0"/>
              <a:t>Turbo machines are devices in which energy is transferred either to, or from, a continuously flowing fluid by the dynamic action of moving blades on the runner.</a:t>
            </a:r>
          </a:p>
          <a:p>
            <a:pPr marL="0" indent="0" algn="just">
              <a:buNone/>
            </a:pPr>
            <a:endParaRPr lang="en-US" dirty="0"/>
          </a:p>
        </p:txBody>
      </p:sp>
      <p:pic>
        <p:nvPicPr>
          <p:cNvPr id="5" name="Picture 4">
            <a:extLst>
              <a:ext uri="{FF2B5EF4-FFF2-40B4-BE49-F238E27FC236}">
                <a16:creationId xmlns:a16="http://schemas.microsoft.com/office/drawing/2014/main" id="{CD31D810-D6D5-4F4C-9EAC-CD4CC8619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56" y="2731911"/>
            <a:ext cx="5746044" cy="4126089"/>
          </a:xfrm>
          <a:prstGeom prst="rect">
            <a:avLst/>
          </a:prstGeom>
        </p:spPr>
      </p:pic>
      <p:pic>
        <p:nvPicPr>
          <p:cNvPr id="7" name="Picture 6">
            <a:extLst>
              <a:ext uri="{FF2B5EF4-FFF2-40B4-BE49-F238E27FC236}">
                <a16:creationId xmlns:a16="http://schemas.microsoft.com/office/drawing/2014/main" id="{21D2F246-469E-425F-BB09-419E7BC58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644" y="2731910"/>
            <a:ext cx="5486400" cy="4126089"/>
          </a:xfrm>
          <a:prstGeom prst="rect">
            <a:avLst/>
          </a:prstGeom>
        </p:spPr>
      </p:pic>
    </p:spTree>
    <p:extLst>
      <p:ext uri="{BB962C8B-B14F-4D97-AF65-F5344CB8AC3E}">
        <p14:creationId xmlns:p14="http://schemas.microsoft.com/office/powerpoint/2010/main" val="4125718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84A262B-1265-4374-BB1B-D7C084B9777D}"/>
              </a:ext>
            </a:extLst>
          </p:cNvPr>
          <p:cNvSpPr>
            <a:spLocks noGrp="1" noChangeArrowheads="1"/>
          </p:cNvSpPr>
          <p:nvPr>
            <p:ph type="title"/>
          </p:nvPr>
        </p:nvSpPr>
        <p:spPr>
          <a:xfrm>
            <a:off x="956930" y="274638"/>
            <a:ext cx="9253870" cy="850900"/>
          </a:xfrm>
          <a:noFill/>
        </p:spPr>
        <p:txBody>
          <a:bodyPr/>
          <a:lstStyle/>
          <a:p>
            <a:pPr eaLnBrk="1" hangingPunct="1"/>
            <a:r>
              <a:rPr lang="en-US" altLang="en-US" sz="4000" b="1" dirty="0">
                <a:latin typeface="Times New Roman" panose="02020603050405020304" pitchFamily="18" charset="0"/>
                <a:cs typeface="Times New Roman" panose="02020603050405020304" pitchFamily="18" charset="0"/>
              </a:rPr>
              <a:t>Centrifugal Pump:</a:t>
            </a:r>
            <a:r>
              <a:rPr lang="en-US" altLang="en-US" sz="4000" dirty="0">
                <a:latin typeface="Times New Roman" panose="02020603050405020304" pitchFamily="18" charset="0"/>
                <a:cs typeface="Times New Roman" panose="02020603050405020304" pitchFamily="18" charset="0"/>
              </a:rPr>
              <a:t> </a:t>
            </a:r>
          </a:p>
        </p:txBody>
      </p:sp>
      <p:sp>
        <p:nvSpPr>
          <p:cNvPr id="10243" name="Rectangle 3">
            <a:extLst>
              <a:ext uri="{FF2B5EF4-FFF2-40B4-BE49-F238E27FC236}">
                <a16:creationId xmlns:a16="http://schemas.microsoft.com/office/drawing/2014/main" id="{24F27B16-4148-4951-9F10-B588A80FB71B}"/>
              </a:ext>
            </a:extLst>
          </p:cNvPr>
          <p:cNvSpPr>
            <a:spLocks noGrp="1" noChangeArrowheads="1"/>
          </p:cNvSpPr>
          <p:nvPr>
            <p:ph type="body" sz="half" idx="1"/>
          </p:nvPr>
        </p:nvSpPr>
        <p:spPr>
          <a:xfrm>
            <a:off x="956930" y="1196974"/>
            <a:ext cx="6586870" cy="5386388"/>
          </a:xfrm>
        </p:spPr>
        <p:txBody>
          <a:bodyPr>
            <a:normAutofit fontScale="92500" lnSpcReduction="10000"/>
          </a:bodyPr>
          <a:lstStyle/>
          <a:p>
            <a:pPr algn="just" eaLnBrk="1" hangingPunct="1"/>
            <a:r>
              <a:rPr lang="en-GB" i="0" dirty="0">
                <a:solidFill>
                  <a:srgbClr val="202122"/>
                </a:solidFill>
                <a:effectLst/>
              </a:rPr>
              <a:t>Centrifugal pumps </a:t>
            </a:r>
            <a:r>
              <a:rPr lang="en-GB" b="0" i="0" dirty="0">
                <a:solidFill>
                  <a:srgbClr val="202122"/>
                </a:solidFill>
                <a:effectLst/>
              </a:rPr>
              <a:t>are used to transport fluids by the conversion of rotational kinetic energy to the hydrodynamic energy of the fluid flow.</a:t>
            </a:r>
          </a:p>
          <a:p>
            <a:pPr algn="just" eaLnBrk="1" hangingPunct="1"/>
            <a:r>
              <a:rPr lang="en-GB" b="0" i="0" dirty="0">
                <a:solidFill>
                  <a:srgbClr val="202122"/>
                </a:solidFill>
                <a:effectLst/>
              </a:rPr>
              <a:t> The rotational energy typically comes from an engine or electric motor.</a:t>
            </a:r>
          </a:p>
          <a:p>
            <a:pPr algn="just" eaLnBrk="1" hangingPunct="1"/>
            <a:endParaRPr lang="en-US" altLang="en-US" dirty="0">
              <a:latin typeface="Times New Roman" panose="02020603050405020304" pitchFamily="18" charset="0"/>
              <a:cs typeface="Times New Roman" panose="02020603050405020304" pitchFamily="18" charset="0"/>
            </a:endParaRPr>
          </a:p>
          <a:p>
            <a:pPr algn="just" eaLnBrk="1" hangingPunct="1"/>
            <a:r>
              <a:rPr lang="en-US" altLang="en-US" b="1" dirty="0">
                <a:latin typeface="Times New Roman" panose="02020603050405020304" pitchFamily="18" charset="0"/>
                <a:cs typeface="Times New Roman" panose="02020603050405020304" pitchFamily="18" charset="0"/>
              </a:rPr>
              <a:t>Working principle</a:t>
            </a:r>
          </a:p>
          <a:p>
            <a:pPr algn="just" eaLnBrk="1" hangingPunct="1"/>
            <a:r>
              <a:rPr lang="en-GB" b="0" i="0" dirty="0">
                <a:effectLst/>
              </a:rPr>
              <a:t>Centrifugal pumps are used to induce flow or raise a liquid from a low level to a high level. These pumps work on a very simple mechanism. </a:t>
            </a:r>
          </a:p>
          <a:p>
            <a:pPr algn="just" eaLnBrk="1" hangingPunct="1"/>
            <a:r>
              <a:rPr lang="en-GB" b="0" i="0" dirty="0">
                <a:effectLst/>
              </a:rPr>
              <a:t>A centrifugal pump converts rotational energy, often from a motor, to energy in a moving fluid.</a:t>
            </a:r>
            <a:endParaRPr lang="en-US" altLang="en-US" b="1" dirty="0">
              <a:cs typeface="Times New Roman" panose="02020603050405020304" pitchFamily="18" charset="0"/>
            </a:endParaRPr>
          </a:p>
        </p:txBody>
      </p:sp>
      <p:pic>
        <p:nvPicPr>
          <p:cNvPr id="10244" name="Picture 5" descr="A4pump">
            <a:extLst>
              <a:ext uri="{FF2B5EF4-FFF2-40B4-BE49-F238E27FC236}">
                <a16:creationId xmlns:a16="http://schemas.microsoft.com/office/drawing/2014/main" id="{285E5C5E-A5C8-4097-AFD2-32ABE25BB0BD}"/>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t="48369"/>
          <a:stretch>
            <a:fillRect/>
          </a:stretch>
        </p:blipFill>
        <p:spPr>
          <a:xfrm>
            <a:off x="7910624" y="0"/>
            <a:ext cx="4301219" cy="3285460"/>
          </a:xfrm>
          <a:noFill/>
        </p:spPr>
      </p:pic>
      <p:pic>
        <p:nvPicPr>
          <p:cNvPr id="10245" name="Picture 9" descr="pump1_lg">
            <a:extLst>
              <a:ext uri="{FF2B5EF4-FFF2-40B4-BE49-F238E27FC236}">
                <a16:creationId xmlns:a16="http://schemas.microsoft.com/office/drawing/2014/main" id="{A303DB2C-AB77-40DE-9DCD-6E7DE721785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910624" y="3392488"/>
            <a:ext cx="4301220" cy="3465512"/>
          </a:xfr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3BEC-1440-447D-B774-56CDAEA87535}"/>
              </a:ext>
            </a:extLst>
          </p:cNvPr>
          <p:cNvSpPr>
            <a:spLocks noGrp="1"/>
          </p:cNvSpPr>
          <p:nvPr>
            <p:ph type="title"/>
          </p:nvPr>
        </p:nvSpPr>
        <p:spPr/>
        <p:txBody>
          <a:bodyPr/>
          <a:lstStyle/>
          <a:p>
            <a:r>
              <a:rPr lang="en-IN" dirty="0"/>
              <a:t>Working principle (continued)</a:t>
            </a:r>
          </a:p>
        </p:txBody>
      </p:sp>
      <p:sp>
        <p:nvSpPr>
          <p:cNvPr id="3" name="Text Placeholder 2">
            <a:extLst>
              <a:ext uri="{FF2B5EF4-FFF2-40B4-BE49-F238E27FC236}">
                <a16:creationId xmlns:a16="http://schemas.microsoft.com/office/drawing/2014/main" id="{43BF4AA5-6F37-458C-B833-A92911BFDE57}"/>
              </a:ext>
            </a:extLst>
          </p:cNvPr>
          <p:cNvSpPr>
            <a:spLocks noGrp="1"/>
          </p:cNvSpPr>
          <p:nvPr>
            <p:ph type="body" sz="half" idx="1"/>
          </p:nvPr>
        </p:nvSpPr>
        <p:spPr>
          <a:xfrm>
            <a:off x="609600" y="1417638"/>
            <a:ext cx="6946900" cy="4957761"/>
          </a:xfrm>
        </p:spPr>
        <p:txBody>
          <a:bodyPr>
            <a:normAutofit lnSpcReduction="10000"/>
          </a:bodyPr>
          <a:lstStyle/>
          <a:p>
            <a:pPr algn="just"/>
            <a:r>
              <a:rPr lang="en-GB" b="0" i="0" dirty="0">
                <a:effectLst/>
              </a:rPr>
              <a:t>The two main parts that are responsible for the conversion of energy are the impeller and the casing. </a:t>
            </a:r>
          </a:p>
          <a:p>
            <a:pPr algn="just"/>
            <a:r>
              <a:rPr lang="en-GB" b="0" i="0" dirty="0">
                <a:effectLst/>
              </a:rPr>
              <a:t>The impeller is the rotating part of the pump and the casing is the airtight passage which surrounds the impeller. </a:t>
            </a:r>
          </a:p>
          <a:p>
            <a:pPr algn="just"/>
            <a:r>
              <a:rPr lang="en-GB" b="0" i="0" dirty="0">
                <a:effectLst/>
              </a:rPr>
              <a:t>In a centrifugal pump, fluid enters into the casing, falls on the impeller blades at the eye of the impeller, and is whirled tangentially and radially outward until it leaves the impeller into the diffuser part of the casing. </a:t>
            </a:r>
          </a:p>
          <a:p>
            <a:pPr algn="just"/>
            <a:r>
              <a:rPr lang="en-GB" b="0" i="0" dirty="0">
                <a:effectLst/>
              </a:rPr>
              <a:t>While passing through the impeller, the fluid is gaining both velocity and pressure.</a:t>
            </a:r>
            <a:endParaRPr lang="en-IN" dirty="0"/>
          </a:p>
        </p:txBody>
      </p:sp>
    </p:spTree>
    <p:extLst>
      <p:ext uri="{BB962C8B-B14F-4D97-AF65-F5344CB8AC3E}">
        <p14:creationId xmlns:p14="http://schemas.microsoft.com/office/powerpoint/2010/main" val="2346733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C501CB3B-F2FA-401D-B76A-928236A5E898}"/>
              </a:ext>
            </a:extLst>
          </p:cNvPr>
          <p:cNvSpPr>
            <a:spLocks noGrp="1" noChangeArrowheads="1"/>
          </p:cNvSpPr>
          <p:nvPr>
            <p:ph type="body" idx="1"/>
          </p:nvPr>
        </p:nvSpPr>
        <p:spPr>
          <a:xfrm>
            <a:off x="1054101" y="2032000"/>
            <a:ext cx="5041899" cy="3341688"/>
          </a:xfrm>
        </p:spPr>
        <p:txBody>
          <a:bodyPr/>
          <a:lstStyle/>
          <a:p>
            <a:pPr marL="609600" indent="-609600"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It is the rotating part of the centrifugal pump. </a:t>
            </a:r>
          </a:p>
          <a:p>
            <a:pPr marL="609600" indent="-609600"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It consists of a series of backwards curved vanes (blades). </a:t>
            </a:r>
          </a:p>
          <a:p>
            <a:pPr marL="609600" indent="-609600"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The impeller is driven by a shaft which is connected to the shaft of an electric motor. </a:t>
            </a:r>
            <a:endParaRPr lang="en-US"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292" name="Rectangle 5">
            <a:extLst>
              <a:ext uri="{FF2B5EF4-FFF2-40B4-BE49-F238E27FC236}">
                <a16:creationId xmlns:a16="http://schemas.microsoft.com/office/drawing/2014/main" id="{ADEE86A7-7A27-4395-AEE1-ABFC1B610A54}"/>
              </a:ext>
            </a:extLst>
          </p:cNvPr>
          <p:cNvSpPr>
            <a:spLocks noChangeArrowheads="1"/>
          </p:cNvSpPr>
          <p:nvPr/>
        </p:nvSpPr>
        <p:spPr bwMode="auto">
          <a:xfrm>
            <a:off x="1524001" y="5201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ar-EG" altLang="en-US" sz="1800">
              <a:latin typeface="Times New Roman" panose="02020603050405020304" pitchFamily="18" charset="0"/>
              <a:cs typeface="Times New Roman" panose="02020603050405020304" pitchFamily="18" charset="0"/>
            </a:endParaRPr>
          </a:p>
        </p:txBody>
      </p:sp>
      <p:graphicFrame>
        <p:nvGraphicFramePr>
          <p:cNvPr id="12293" name="Object 4">
            <a:extLst>
              <a:ext uri="{FF2B5EF4-FFF2-40B4-BE49-F238E27FC236}">
                <a16:creationId xmlns:a16="http://schemas.microsoft.com/office/drawing/2014/main" id="{59C87C9A-7E53-4841-97D6-51F05841A583}"/>
              </a:ext>
            </a:extLst>
          </p:cNvPr>
          <p:cNvGraphicFramePr>
            <a:graphicFrameLocks noChangeAspect="1"/>
          </p:cNvGraphicFramePr>
          <p:nvPr>
            <p:extLst>
              <p:ext uri="{D42A27DB-BD31-4B8C-83A1-F6EECF244321}">
                <p14:modId xmlns:p14="http://schemas.microsoft.com/office/powerpoint/2010/main" val="4233511742"/>
              </p:ext>
            </p:extLst>
          </p:nvPr>
        </p:nvGraphicFramePr>
        <p:xfrm>
          <a:off x="6711950" y="1130300"/>
          <a:ext cx="5480050" cy="5727701"/>
        </p:xfrm>
        <a:graphic>
          <a:graphicData uri="http://schemas.openxmlformats.org/presentationml/2006/ole">
            <mc:AlternateContent xmlns:mc="http://schemas.openxmlformats.org/markup-compatibility/2006">
              <mc:Choice xmlns:v="urn:schemas-microsoft-com:vml" Requires="v">
                <p:oleObj name="Picture" r:id="rId2" imgW="4053840" imgH="5971032" progId="Word.Picture.8">
                  <p:embed/>
                </p:oleObj>
              </mc:Choice>
              <mc:Fallback>
                <p:oleObj name="Picture" r:id="rId2" imgW="4053840" imgH="5971032" progId="Word.Picture.8">
                  <p:embed/>
                  <p:pic>
                    <p:nvPicPr>
                      <p:cNvPr id="12293" name="Object 4">
                        <a:extLst>
                          <a:ext uri="{FF2B5EF4-FFF2-40B4-BE49-F238E27FC236}">
                            <a16:creationId xmlns:a16="http://schemas.microsoft.com/office/drawing/2014/main" id="{59C87C9A-7E53-4841-97D6-51F05841A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030"/>
                      <a:stretch>
                        <a:fillRect/>
                      </a:stretch>
                    </p:blipFill>
                    <p:spPr bwMode="auto">
                      <a:xfrm>
                        <a:off x="6711950" y="1130300"/>
                        <a:ext cx="5480050" cy="5727701"/>
                      </a:xfrm>
                      <a:prstGeom prst="rect">
                        <a:avLst/>
                      </a:prstGeom>
                      <a:noFill/>
                      <a:ln>
                        <a:noFill/>
                      </a:ln>
                    </p:spPr>
                  </p:pic>
                </p:oleObj>
              </mc:Fallback>
            </mc:AlternateContent>
          </a:graphicData>
        </a:graphic>
      </p:graphicFrame>
      <p:sp>
        <p:nvSpPr>
          <p:cNvPr id="12294" name="Rectangle 6">
            <a:extLst>
              <a:ext uri="{FF2B5EF4-FFF2-40B4-BE49-F238E27FC236}">
                <a16:creationId xmlns:a16="http://schemas.microsoft.com/office/drawing/2014/main" id="{38AE0483-4DEE-4240-94F3-F76AD25E17DF}"/>
              </a:ext>
            </a:extLst>
          </p:cNvPr>
          <p:cNvSpPr>
            <a:spLocks noChangeArrowheads="1"/>
          </p:cNvSpPr>
          <p:nvPr/>
        </p:nvSpPr>
        <p:spPr bwMode="auto">
          <a:xfrm>
            <a:off x="1524001" y="59684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ar-EG" altLang="en-US" sz="1800">
              <a:latin typeface="Times New Roman" panose="02020603050405020304" pitchFamily="18" charset="0"/>
              <a:cs typeface="Times New Roman" panose="02020603050405020304" pitchFamily="18" charset="0"/>
            </a:endParaRPr>
          </a:p>
        </p:txBody>
      </p:sp>
      <p:sp>
        <p:nvSpPr>
          <p:cNvPr id="12295" name="Rectangle 7">
            <a:extLst>
              <a:ext uri="{FF2B5EF4-FFF2-40B4-BE49-F238E27FC236}">
                <a16:creationId xmlns:a16="http://schemas.microsoft.com/office/drawing/2014/main" id="{36B071E3-8404-4589-9418-3D25FC577FAD}"/>
              </a:ext>
            </a:extLst>
          </p:cNvPr>
          <p:cNvSpPr>
            <a:spLocks noChangeArrowheads="1"/>
          </p:cNvSpPr>
          <p:nvPr/>
        </p:nvSpPr>
        <p:spPr bwMode="auto">
          <a:xfrm>
            <a:off x="1809750" y="1146176"/>
            <a:ext cx="2139950" cy="523875"/>
          </a:xfrm>
          <a:prstGeom prst="rect">
            <a:avLst/>
          </a:prstGeom>
          <a:solidFill>
            <a:srgbClr val="FAFEA0"/>
          </a:solidFill>
          <a:ln w="9525">
            <a:solidFill>
              <a:srgbClr val="CC3300"/>
            </a:solidFill>
            <a:miter lim="800000"/>
            <a:headEnd/>
            <a:tailEnd/>
          </a:ln>
        </p:spPr>
        <p:txBody>
          <a:bodyPr>
            <a:spAutoFit/>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AutoNum type="arabicPeriod"/>
            </a:pPr>
            <a:r>
              <a:rPr lang="en-US" altLang="en-US" sz="2800" b="1" u="sng">
                <a:latin typeface="Times New Roman" panose="02020603050405020304" pitchFamily="18" charset="0"/>
                <a:cs typeface="Times New Roman" panose="02020603050405020304" pitchFamily="18" charset="0"/>
              </a:rPr>
              <a:t>Impeller:</a:t>
            </a:r>
          </a:p>
        </p:txBody>
      </p:sp>
      <p:sp>
        <p:nvSpPr>
          <p:cNvPr id="10" name="Rectangle 2">
            <a:extLst>
              <a:ext uri="{FF2B5EF4-FFF2-40B4-BE49-F238E27FC236}">
                <a16:creationId xmlns:a16="http://schemas.microsoft.com/office/drawing/2014/main" id="{018661AC-4FDA-47A7-9328-A6E6E7114359}"/>
              </a:ext>
            </a:extLst>
          </p:cNvPr>
          <p:cNvSpPr txBox="1">
            <a:spLocks noChangeArrowheads="1"/>
          </p:cNvSpPr>
          <p:nvPr/>
        </p:nvSpPr>
        <p:spPr>
          <a:xfrm>
            <a:off x="876300" y="279400"/>
            <a:ext cx="9131300" cy="850900"/>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38200" indent="-838200"/>
            <a:r>
              <a:rPr lang="en-US" altLang="en-US" sz="3600" b="1">
                <a:latin typeface="Times New Roman" panose="02020603050405020304" pitchFamily="18" charset="0"/>
                <a:cs typeface="Times New Roman" panose="02020603050405020304" pitchFamily="18" charset="0"/>
              </a:rPr>
              <a:t>Main Parts of Centrifugal Pumps</a:t>
            </a:r>
            <a:endParaRPr lang="en-US" altLang="en-US"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CD5B3AA-B60D-4A31-B35E-1F24ABD03B03}"/>
              </a:ext>
            </a:extLst>
          </p:cNvPr>
          <p:cNvSpPr>
            <a:spLocks noGrp="1" noChangeArrowheads="1"/>
          </p:cNvSpPr>
          <p:nvPr>
            <p:ph type="title"/>
          </p:nvPr>
        </p:nvSpPr>
        <p:spPr>
          <a:xfrm>
            <a:off x="876300" y="279400"/>
            <a:ext cx="9131300" cy="850900"/>
          </a:xfrm>
          <a:noFill/>
        </p:spPr>
        <p:txBody>
          <a:bodyPr/>
          <a:lstStyle/>
          <a:p>
            <a:pPr marL="838200" indent="-838200"/>
            <a:r>
              <a:rPr lang="en-US" altLang="en-US" sz="3600" b="1" dirty="0">
                <a:latin typeface="Times New Roman" panose="02020603050405020304" pitchFamily="18" charset="0"/>
                <a:cs typeface="Times New Roman" panose="02020603050405020304" pitchFamily="18" charset="0"/>
              </a:rPr>
              <a:t>Main Parts of Centrifugal Pumps</a:t>
            </a:r>
          </a:p>
        </p:txBody>
      </p:sp>
      <p:sp>
        <p:nvSpPr>
          <p:cNvPr id="13315" name="Rectangle 3">
            <a:extLst>
              <a:ext uri="{FF2B5EF4-FFF2-40B4-BE49-F238E27FC236}">
                <a16:creationId xmlns:a16="http://schemas.microsoft.com/office/drawing/2014/main" id="{22E02324-65D7-443D-89B6-FA49609C4CC4}"/>
              </a:ext>
            </a:extLst>
          </p:cNvPr>
          <p:cNvSpPr>
            <a:spLocks noGrp="1" noChangeArrowheads="1"/>
          </p:cNvSpPr>
          <p:nvPr>
            <p:ph type="body" idx="1"/>
          </p:nvPr>
        </p:nvSpPr>
        <p:spPr>
          <a:xfrm>
            <a:off x="876300" y="1889126"/>
            <a:ext cx="5435600" cy="4564063"/>
          </a:xfrm>
        </p:spPr>
        <p:txBody>
          <a:bodyPr/>
          <a:lstStyle/>
          <a:p>
            <a:pPr marL="609600" indent="-609600" algn="just"/>
            <a:r>
              <a:rPr lang="en-US" altLang="zh-CN" dirty="0">
                <a:latin typeface="Times New Roman" panose="02020603050405020304" pitchFamily="18" charset="0"/>
                <a:ea typeface="SimSun" panose="02010600030101010101" pitchFamily="2" charset="-122"/>
                <a:cs typeface="Times New Roman" panose="02020603050405020304" pitchFamily="18" charset="0"/>
              </a:rPr>
              <a:t>It is an air-tight passage surrounding the impeller </a:t>
            </a:r>
          </a:p>
          <a:p>
            <a:pPr marL="609600" indent="-609600" algn="just"/>
            <a:r>
              <a:rPr lang="en-US" altLang="en-US" dirty="0">
                <a:latin typeface="Times New Roman" panose="02020603050405020304" pitchFamily="18" charset="0"/>
                <a:ea typeface="SimSun" panose="02010600030101010101" pitchFamily="2" charset="-122"/>
                <a:cs typeface="Times New Roman" panose="02020603050405020304" pitchFamily="18" charset="0"/>
              </a:rPr>
              <a:t>designed to direct the liquid to the impeller and lead it away</a:t>
            </a:r>
            <a:r>
              <a:rPr lang="en-US" altLang="en-US" dirty="0">
                <a:ea typeface="SimSun" panose="02010600030101010101" pitchFamily="2" charset="-122"/>
                <a:cs typeface="Times New Roman" panose="02020603050405020304" pitchFamily="18" charset="0"/>
              </a:rPr>
              <a:t> </a:t>
            </a:r>
            <a:endParaRPr lang="en-US" altLang="en-US" dirty="0">
              <a:latin typeface="Times New Roman" panose="02020603050405020304" pitchFamily="18" charset="0"/>
              <a:ea typeface="SimSun" panose="02010600030101010101" pitchFamily="2" charset="-122"/>
              <a:cs typeface="Times New Roman" panose="02020603050405020304" pitchFamily="18" charset="0"/>
            </a:endParaRPr>
          </a:p>
          <a:p>
            <a:pPr marL="609600" indent="-609600" algn="just"/>
            <a:r>
              <a:rPr lang="en-US" altLang="en-US" i="1" dirty="0">
                <a:latin typeface="Times New Roman" panose="02020603050405020304" pitchFamily="18" charset="0"/>
                <a:ea typeface="SimSun" panose="02010600030101010101" pitchFamily="2" charset="-122"/>
                <a:cs typeface="Times New Roman" panose="02020603050405020304" pitchFamily="18" charset="0"/>
              </a:rPr>
              <a:t>Volute casing</a:t>
            </a:r>
            <a:r>
              <a:rPr lang="en-US" altLang="en-US" dirty="0">
                <a:latin typeface="Times New Roman" panose="02020603050405020304" pitchFamily="18" charset="0"/>
                <a:ea typeface="SimSun" panose="02010600030101010101" pitchFamily="2" charset="-122"/>
                <a:cs typeface="Times New Roman" panose="02020603050405020304" pitchFamily="18" charset="0"/>
              </a:rPr>
              <a:t>. It is of spiral type in which the area of the flow increases gradually. </a:t>
            </a:r>
          </a:p>
        </p:txBody>
      </p:sp>
      <p:sp>
        <p:nvSpPr>
          <p:cNvPr id="13316" name="Rectangle 4">
            <a:extLst>
              <a:ext uri="{FF2B5EF4-FFF2-40B4-BE49-F238E27FC236}">
                <a16:creationId xmlns:a16="http://schemas.microsoft.com/office/drawing/2014/main" id="{D0B88920-28CC-45DC-87C7-56F90B997D42}"/>
              </a:ext>
            </a:extLst>
          </p:cNvPr>
          <p:cNvSpPr>
            <a:spLocks noChangeArrowheads="1"/>
          </p:cNvSpPr>
          <p:nvPr/>
        </p:nvSpPr>
        <p:spPr bwMode="auto">
          <a:xfrm>
            <a:off x="1524001" y="5201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ar-EG" altLang="en-US" sz="1800">
              <a:latin typeface="Times New Roman" panose="02020603050405020304" pitchFamily="18" charset="0"/>
              <a:cs typeface="Times New Roman" panose="02020603050405020304" pitchFamily="18" charset="0"/>
            </a:endParaRPr>
          </a:p>
        </p:txBody>
      </p:sp>
      <p:graphicFrame>
        <p:nvGraphicFramePr>
          <p:cNvPr id="13317" name="Object 5">
            <a:extLst>
              <a:ext uri="{FF2B5EF4-FFF2-40B4-BE49-F238E27FC236}">
                <a16:creationId xmlns:a16="http://schemas.microsoft.com/office/drawing/2014/main" id="{24C9160C-2B22-4C71-BAF9-7CF68D4E9BFE}"/>
              </a:ext>
            </a:extLst>
          </p:cNvPr>
          <p:cNvGraphicFramePr>
            <a:graphicFrameLocks noChangeAspect="1"/>
          </p:cNvGraphicFramePr>
          <p:nvPr>
            <p:extLst>
              <p:ext uri="{D42A27DB-BD31-4B8C-83A1-F6EECF244321}">
                <p14:modId xmlns:p14="http://schemas.microsoft.com/office/powerpoint/2010/main" val="3480222313"/>
              </p:ext>
            </p:extLst>
          </p:nvPr>
        </p:nvGraphicFramePr>
        <p:xfrm>
          <a:off x="6756400" y="1130300"/>
          <a:ext cx="5435600" cy="5727700"/>
        </p:xfrm>
        <a:graphic>
          <a:graphicData uri="http://schemas.openxmlformats.org/presentationml/2006/ole">
            <mc:AlternateContent xmlns:mc="http://schemas.openxmlformats.org/markup-compatibility/2006">
              <mc:Choice xmlns:v="urn:schemas-microsoft-com:vml" Requires="v">
                <p:oleObj name="Picture" r:id="rId2" imgW="4053840" imgH="5971032" progId="Word.Picture.8">
                  <p:embed/>
                </p:oleObj>
              </mc:Choice>
              <mc:Fallback>
                <p:oleObj name="Picture" r:id="rId2" imgW="4053840" imgH="5971032" progId="Word.Picture.8">
                  <p:embed/>
                  <p:pic>
                    <p:nvPicPr>
                      <p:cNvPr id="13317" name="Object 5">
                        <a:extLst>
                          <a:ext uri="{FF2B5EF4-FFF2-40B4-BE49-F238E27FC236}">
                            <a16:creationId xmlns:a16="http://schemas.microsoft.com/office/drawing/2014/main" id="{24C9160C-2B22-4C71-BAF9-7CF68D4E9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030"/>
                      <a:stretch>
                        <a:fillRect/>
                      </a:stretch>
                    </p:blipFill>
                    <p:spPr bwMode="auto">
                      <a:xfrm>
                        <a:off x="6756400" y="1130300"/>
                        <a:ext cx="5435600" cy="5727700"/>
                      </a:xfrm>
                      <a:prstGeom prst="rect">
                        <a:avLst/>
                      </a:prstGeom>
                      <a:noFill/>
                      <a:ln>
                        <a:noFill/>
                      </a:ln>
                    </p:spPr>
                  </p:pic>
                </p:oleObj>
              </mc:Fallback>
            </mc:AlternateContent>
          </a:graphicData>
        </a:graphic>
      </p:graphicFrame>
      <p:sp>
        <p:nvSpPr>
          <p:cNvPr id="13318" name="Rectangle 6">
            <a:extLst>
              <a:ext uri="{FF2B5EF4-FFF2-40B4-BE49-F238E27FC236}">
                <a16:creationId xmlns:a16="http://schemas.microsoft.com/office/drawing/2014/main" id="{21199266-4E7B-4041-8E3C-3C6142D69562}"/>
              </a:ext>
            </a:extLst>
          </p:cNvPr>
          <p:cNvSpPr>
            <a:spLocks noChangeArrowheads="1"/>
          </p:cNvSpPr>
          <p:nvPr/>
        </p:nvSpPr>
        <p:spPr bwMode="auto">
          <a:xfrm>
            <a:off x="1524001" y="59684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ar-EG" altLang="en-US" sz="1800">
              <a:latin typeface="Times New Roman" panose="02020603050405020304" pitchFamily="18" charset="0"/>
              <a:cs typeface="Times New Roman" panose="02020603050405020304" pitchFamily="18" charset="0"/>
            </a:endParaRPr>
          </a:p>
        </p:txBody>
      </p:sp>
      <p:sp>
        <p:nvSpPr>
          <p:cNvPr id="13319" name="Rectangle 7">
            <a:extLst>
              <a:ext uri="{FF2B5EF4-FFF2-40B4-BE49-F238E27FC236}">
                <a16:creationId xmlns:a16="http://schemas.microsoft.com/office/drawing/2014/main" id="{BF859E20-E66E-4392-9CCC-27E4BD57BC10}"/>
              </a:ext>
            </a:extLst>
          </p:cNvPr>
          <p:cNvSpPr>
            <a:spLocks noChangeArrowheads="1"/>
          </p:cNvSpPr>
          <p:nvPr/>
        </p:nvSpPr>
        <p:spPr bwMode="auto">
          <a:xfrm>
            <a:off x="2063751" y="1146175"/>
            <a:ext cx="1584325" cy="528638"/>
          </a:xfrm>
          <a:prstGeom prst="rect">
            <a:avLst/>
          </a:prstGeom>
          <a:solidFill>
            <a:srgbClr val="FAFEA0"/>
          </a:solidFill>
          <a:ln w="9525">
            <a:solidFill>
              <a:srgbClr val="CC3300"/>
            </a:solidFill>
            <a:miter lim="800000"/>
            <a:headEnd/>
            <a:tailEnd/>
          </a:ln>
        </p:spPr>
        <p:txBody>
          <a:bodyPr wrap="none">
            <a:spAutoFit/>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AutoNum type="arabicPeriod" startAt="2"/>
            </a:pPr>
            <a:r>
              <a:rPr lang="en-US" altLang="en-US" sz="2800" b="1" u="sng">
                <a:latin typeface="Times New Roman" panose="02020603050405020304" pitchFamily="18" charset="0"/>
                <a:cs typeface="Times New Roman" panose="02020603050405020304" pitchFamily="18" charset="0"/>
              </a:rPr>
              <a:t>Casing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0AC91A43-F1B4-4877-8665-61D01AD69149}"/>
              </a:ext>
            </a:extLst>
          </p:cNvPr>
          <p:cNvSpPr>
            <a:spLocks noGrp="1" noChangeArrowheads="1"/>
          </p:cNvSpPr>
          <p:nvPr>
            <p:ph type="body" idx="1"/>
          </p:nvPr>
        </p:nvSpPr>
        <p:spPr>
          <a:xfrm>
            <a:off x="774700" y="847726"/>
            <a:ext cx="10998200" cy="5489574"/>
          </a:xfrm>
        </p:spPr>
        <p:txBody>
          <a:bodyPr/>
          <a:lstStyle/>
          <a:p>
            <a:pPr marL="609600" indent="-609600" algn="just">
              <a:buFontTx/>
              <a:buAutoNum type="arabicPeriod" startAt="3"/>
            </a:pPr>
            <a:r>
              <a:rPr lang="en-US" altLang="en-US" b="1" dirty="0">
                <a:latin typeface="Times New Roman" panose="02020603050405020304" pitchFamily="18" charset="0"/>
                <a:cs typeface="Times New Roman" panose="02020603050405020304" pitchFamily="18" charset="0"/>
              </a:rPr>
              <a:t>Suction Pipe: </a:t>
            </a:r>
            <a:r>
              <a:rPr lang="en-US" altLang="en-US" dirty="0">
                <a:latin typeface="Times New Roman" panose="02020603050405020304" pitchFamily="18" charset="0"/>
                <a:cs typeface="Times New Roman" panose="02020603050405020304" pitchFamily="18" charset="0"/>
              </a:rPr>
              <a:t>This pipe connects the water in the sump to the eye of the impeller. At the bottom end of the pipe, a non- return valve is attached which opens only in upward direction. Thus this valve prevents the water draining to the sump. </a:t>
            </a:r>
          </a:p>
          <a:p>
            <a:pPr marL="609600" indent="-609600" algn="just">
              <a:buFontTx/>
              <a:buAutoNum type="arabicPeriod" startAt="3"/>
            </a:pPr>
            <a:r>
              <a:rPr lang="en-US" altLang="en-US" b="1" dirty="0">
                <a:latin typeface="Times New Roman" panose="02020603050405020304" pitchFamily="18" charset="0"/>
                <a:cs typeface="Times New Roman" panose="02020603050405020304" pitchFamily="18" charset="0"/>
              </a:rPr>
              <a:t>Delivery Pipe: </a:t>
            </a:r>
            <a:r>
              <a:rPr lang="en-US" altLang="en-US" dirty="0">
                <a:latin typeface="Times New Roman" panose="02020603050405020304" pitchFamily="18" charset="0"/>
                <a:cs typeface="Times New Roman" panose="02020603050405020304" pitchFamily="18" charset="0"/>
              </a:rPr>
              <a:t>This pipe delivers the liquid from the output of the impeller to the required height.</a:t>
            </a:r>
          </a:p>
          <a:p>
            <a:pPr marL="609600" indent="-609600" algn="just">
              <a:buFontTx/>
              <a:buAutoNum type="arabicPeriod" startAt="3"/>
            </a:pPr>
            <a:r>
              <a:rPr lang="en-US" altLang="en-US" b="1" dirty="0">
                <a:latin typeface="Times New Roman" panose="02020603050405020304" pitchFamily="18" charset="0"/>
                <a:cs typeface="Times New Roman" panose="02020603050405020304" pitchFamily="18" charset="0"/>
              </a:rPr>
              <a:t>The Shaft</a:t>
            </a:r>
            <a:r>
              <a:rPr lang="en-US" altLang="en-US" dirty="0">
                <a:latin typeface="Times New Roman" panose="02020603050405020304" pitchFamily="18" charset="0"/>
                <a:cs typeface="Times New Roman" panose="02020603050405020304" pitchFamily="18" charset="0"/>
              </a:rPr>
              <a:t>: which is the bar by which the power is transmitted from the motor drive to the impeller.</a:t>
            </a:r>
            <a:endParaRPr lang="en-US" altLang="en-US" b="1" dirty="0">
              <a:latin typeface="Times New Roman" panose="02020603050405020304" pitchFamily="18" charset="0"/>
              <a:cs typeface="Times New Roman" panose="02020603050405020304" pitchFamily="18" charset="0"/>
            </a:endParaRPr>
          </a:p>
          <a:p>
            <a:pPr marL="609600" indent="-609600" algn="just">
              <a:buFontTx/>
              <a:buAutoNum type="arabicPeriod" startAt="3"/>
            </a:pPr>
            <a:r>
              <a:rPr lang="en-US" altLang="en-US" b="1" dirty="0">
                <a:latin typeface="Times New Roman" panose="02020603050405020304" pitchFamily="18" charset="0"/>
                <a:cs typeface="Times New Roman" panose="02020603050405020304" pitchFamily="18" charset="0"/>
              </a:rPr>
              <a:t>The driving motor</a:t>
            </a:r>
            <a:r>
              <a:rPr lang="en-US" altLang="en-US" dirty="0">
                <a:latin typeface="Times New Roman" panose="02020603050405020304" pitchFamily="18" charset="0"/>
                <a:cs typeface="Times New Roman" panose="02020603050405020304" pitchFamily="18" charset="0"/>
              </a:rPr>
              <a:t>: which is responsible for rotating the shaft. It can be mounted directly on the pump, above it, or adjacent to it.</a:t>
            </a:r>
          </a:p>
          <a:p>
            <a:pPr marL="609600" indent="-609600" algn="just"/>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7360-539C-4AA0-BFEF-6DEA0F0FB1D0}"/>
              </a:ext>
            </a:extLst>
          </p:cNvPr>
          <p:cNvSpPr>
            <a:spLocks noGrp="1"/>
          </p:cNvSpPr>
          <p:nvPr>
            <p:ph type="title"/>
          </p:nvPr>
        </p:nvSpPr>
        <p:spPr>
          <a:xfrm>
            <a:off x="838200" y="365125"/>
            <a:ext cx="10515600" cy="828675"/>
          </a:xfrm>
        </p:spPr>
        <p:txBody>
          <a:bodyPr/>
          <a:lstStyle/>
          <a:p>
            <a:r>
              <a:rPr lang="en-IN" b="1" dirty="0"/>
              <a:t>Reciprocating Pump</a:t>
            </a:r>
          </a:p>
        </p:txBody>
      </p:sp>
      <p:sp>
        <p:nvSpPr>
          <p:cNvPr id="3" name="Content Placeholder 2">
            <a:extLst>
              <a:ext uri="{FF2B5EF4-FFF2-40B4-BE49-F238E27FC236}">
                <a16:creationId xmlns:a16="http://schemas.microsoft.com/office/drawing/2014/main" id="{C73A4BA9-626D-4C00-91F6-2972AADFE523}"/>
              </a:ext>
            </a:extLst>
          </p:cNvPr>
          <p:cNvSpPr>
            <a:spLocks noGrp="1"/>
          </p:cNvSpPr>
          <p:nvPr>
            <p:ph idx="1"/>
          </p:nvPr>
        </p:nvSpPr>
        <p:spPr>
          <a:xfrm>
            <a:off x="838200" y="1193800"/>
            <a:ext cx="5257800" cy="4983163"/>
          </a:xfrm>
        </p:spPr>
        <p:txBody>
          <a:bodyPr/>
          <a:lstStyle/>
          <a:p>
            <a:pPr algn="just"/>
            <a:r>
              <a:rPr lang="en-GB" b="0" i="0" dirty="0">
                <a:solidFill>
                  <a:srgbClr val="000000"/>
                </a:solidFill>
                <a:effectLst/>
                <a:latin typeface="Domine"/>
              </a:rPr>
              <a:t>Reciprocating pump is a positive displacement pump where certain volume of liquid is collected in enclosed volume and is discharged using pressure to the required application. </a:t>
            </a:r>
          </a:p>
          <a:p>
            <a:pPr algn="just"/>
            <a:r>
              <a:rPr lang="en-GB" b="0" i="0" dirty="0">
                <a:solidFill>
                  <a:srgbClr val="000000"/>
                </a:solidFill>
                <a:effectLst/>
                <a:latin typeface="Domine"/>
              </a:rPr>
              <a:t>Reciprocating pumps are more suitable for low volumes of flow at high pressures.</a:t>
            </a:r>
            <a:endParaRPr lang="en-IN" dirty="0"/>
          </a:p>
        </p:txBody>
      </p:sp>
      <p:pic>
        <p:nvPicPr>
          <p:cNvPr id="7" name="Picture 6">
            <a:extLst>
              <a:ext uri="{FF2B5EF4-FFF2-40B4-BE49-F238E27FC236}">
                <a16:creationId xmlns:a16="http://schemas.microsoft.com/office/drawing/2014/main" id="{B47D5FC1-43F7-46DA-8DDD-955823BC7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800" y="508000"/>
            <a:ext cx="5474631" cy="6350000"/>
          </a:xfrm>
          <a:prstGeom prst="rect">
            <a:avLst/>
          </a:prstGeom>
        </p:spPr>
      </p:pic>
    </p:spTree>
    <p:extLst>
      <p:ext uri="{BB962C8B-B14F-4D97-AF65-F5344CB8AC3E}">
        <p14:creationId xmlns:p14="http://schemas.microsoft.com/office/powerpoint/2010/main" val="3410537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8C9B-ED30-4E39-AEF4-6647B40E4FC1}"/>
              </a:ext>
            </a:extLst>
          </p:cNvPr>
          <p:cNvSpPr>
            <a:spLocks noGrp="1"/>
          </p:cNvSpPr>
          <p:nvPr>
            <p:ph type="title"/>
          </p:nvPr>
        </p:nvSpPr>
        <p:spPr>
          <a:xfrm>
            <a:off x="838200" y="365125"/>
            <a:ext cx="10515600" cy="701675"/>
          </a:xfrm>
        </p:spPr>
        <p:txBody>
          <a:bodyPr>
            <a:normAutofit/>
          </a:bodyPr>
          <a:lstStyle/>
          <a:p>
            <a:r>
              <a:rPr lang="en-IN" b="1" i="0" dirty="0">
                <a:solidFill>
                  <a:srgbClr val="272930"/>
                </a:solidFill>
                <a:effectLst/>
                <a:latin typeface="Domine"/>
              </a:rPr>
              <a:t>Components of Reciprocating Pump</a:t>
            </a:r>
            <a:endParaRPr lang="en-IN" dirty="0"/>
          </a:p>
        </p:txBody>
      </p:sp>
      <p:sp>
        <p:nvSpPr>
          <p:cNvPr id="9" name="Content Placeholder 8">
            <a:extLst>
              <a:ext uri="{FF2B5EF4-FFF2-40B4-BE49-F238E27FC236}">
                <a16:creationId xmlns:a16="http://schemas.microsoft.com/office/drawing/2014/main" id="{0C5E04EF-10D6-4885-A488-75D2F6012E6D}"/>
              </a:ext>
            </a:extLst>
          </p:cNvPr>
          <p:cNvSpPr>
            <a:spLocks noGrp="1"/>
          </p:cNvSpPr>
          <p:nvPr>
            <p:ph idx="1"/>
          </p:nvPr>
        </p:nvSpPr>
        <p:spPr>
          <a:xfrm>
            <a:off x="838200" y="1206500"/>
            <a:ext cx="6832600" cy="5286375"/>
          </a:xfrm>
        </p:spPr>
        <p:txBody>
          <a:bodyPr>
            <a:normAutofit fontScale="92500" lnSpcReduction="20000"/>
          </a:bodyPr>
          <a:lstStyle/>
          <a:p>
            <a:pPr marL="0" indent="0">
              <a:buNone/>
            </a:pPr>
            <a:r>
              <a:rPr lang="en-GB" dirty="0">
                <a:solidFill>
                  <a:srgbClr val="000000"/>
                </a:solidFill>
                <a:effectLst/>
              </a:rPr>
              <a:t>The main components of reciprocating pump are as follows:</a:t>
            </a:r>
          </a:p>
          <a:p>
            <a:pPr>
              <a:buFont typeface="+mj-lt"/>
              <a:buAutoNum type="arabicPeriod"/>
            </a:pPr>
            <a:r>
              <a:rPr lang="en-GB" dirty="0">
                <a:effectLst/>
              </a:rPr>
              <a:t>Suction Pipe</a:t>
            </a:r>
          </a:p>
          <a:p>
            <a:pPr>
              <a:buFont typeface="+mj-lt"/>
              <a:buAutoNum type="arabicPeriod"/>
            </a:pPr>
            <a:r>
              <a:rPr lang="en-GB" dirty="0">
                <a:effectLst/>
              </a:rPr>
              <a:t>Suction Valve</a:t>
            </a:r>
          </a:p>
          <a:p>
            <a:pPr>
              <a:buFont typeface="+mj-lt"/>
              <a:buAutoNum type="arabicPeriod"/>
            </a:pPr>
            <a:r>
              <a:rPr lang="en-GB" dirty="0">
                <a:effectLst/>
              </a:rPr>
              <a:t>Delivery Pipe</a:t>
            </a:r>
          </a:p>
          <a:p>
            <a:pPr>
              <a:buFont typeface="+mj-lt"/>
              <a:buAutoNum type="arabicPeriod"/>
            </a:pPr>
            <a:r>
              <a:rPr lang="en-GB" dirty="0">
                <a:effectLst/>
              </a:rPr>
              <a:t>Delivery Valve</a:t>
            </a:r>
          </a:p>
          <a:p>
            <a:pPr>
              <a:buFont typeface="+mj-lt"/>
              <a:buAutoNum type="arabicPeriod"/>
            </a:pPr>
            <a:r>
              <a:rPr lang="en-GB" dirty="0">
                <a:effectLst/>
              </a:rPr>
              <a:t>Cylinder</a:t>
            </a:r>
          </a:p>
          <a:p>
            <a:pPr>
              <a:buFont typeface="+mj-lt"/>
              <a:buAutoNum type="arabicPeriod"/>
            </a:pPr>
            <a:r>
              <a:rPr lang="en-GB" dirty="0">
                <a:effectLst/>
              </a:rPr>
              <a:t>Piston and Piston Rod</a:t>
            </a:r>
          </a:p>
          <a:p>
            <a:pPr>
              <a:buFont typeface="+mj-lt"/>
              <a:buAutoNum type="arabicPeriod"/>
            </a:pPr>
            <a:r>
              <a:rPr lang="en-GB" dirty="0">
                <a:effectLst/>
              </a:rPr>
              <a:t>Crank and Connecting Rod</a:t>
            </a:r>
          </a:p>
          <a:p>
            <a:pPr>
              <a:buFont typeface="+mj-lt"/>
              <a:buAutoNum type="arabicPeriod"/>
            </a:pPr>
            <a:r>
              <a:rPr lang="en-GB" dirty="0">
                <a:effectLst/>
              </a:rPr>
              <a:t>Strainer</a:t>
            </a:r>
          </a:p>
          <a:p>
            <a:pPr algn="l">
              <a:buFont typeface="+mj-lt"/>
              <a:buAutoNum type="arabicPeriod"/>
            </a:pPr>
            <a:r>
              <a:rPr lang="en-GB" b="0" i="0" dirty="0">
                <a:solidFill>
                  <a:srgbClr val="272930"/>
                </a:solidFill>
                <a:effectLst/>
                <a:latin typeface="Domine"/>
              </a:rPr>
              <a:t>Air Vessel</a:t>
            </a:r>
            <a:endParaRPr lang="en-GB" b="0" i="0" dirty="0">
              <a:solidFill>
                <a:srgbClr val="000000"/>
              </a:solidFill>
              <a:effectLst/>
              <a:latin typeface="Domine"/>
            </a:endParaRPr>
          </a:p>
          <a:p>
            <a:pPr marL="0" indent="0">
              <a:buNone/>
            </a:pPr>
            <a:br>
              <a:rPr lang="en-GB" dirty="0">
                <a:effectLst/>
              </a:rPr>
            </a:br>
            <a:endParaRPr lang="en-IN" dirty="0"/>
          </a:p>
        </p:txBody>
      </p:sp>
      <p:pic>
        <p:nvPicPr>
          <p:cNvPr id="10" name="Picture 9">
            <a:extLst>
              <a:ext uri="{FF2B5EF4-FFF2-40B4-BE49-F238E27FC236}">
                <a16:creationId xmlns:a16="http://schemas.microsoft.com/office/drawing/2014/main" id="{1DCCD64E-6F2B-4344-AA9A-60BBAAC8703A}"/>
              </a:ext>
            </a:extLst>
          </p:cNvPr>
          <p:cNvPicPr>
            <a:picLocks noChangeAspect="1"/>
          </p:cNvPicPr>
          <p:nvPr/>
        </p:nvPicPr>
        <p:blipFill>
          <a:blip r:embed="rId2"/>
          <a:stretch>
            <a:fillRect/>
          </a:stretch>
        </p:blipFill>
        <p:spPr>
          <a:xfrm>
            <a:off x="6845300" y="1558925"/>
            <a:ext cx="5257800" cy="5172075"/>
          </a:xfrm>
          <a:prstGeom prst="rect">
            <a:avLst/>
          </a:prstGeom>
        </p:spPr>
      </p:pic>
    </p:spTree>
    <p:extLst>
      <p:ext uri="{BB962C8B-B14F-4D97-AF65-F5344CB8AC3E}">
        <p14:creationId xmlns:p14="http://schemas.microsoft.com/office/powerpoint/2010/main" val="879822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7E3091-4071-40CA-B3AF-9D877B5586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2592" y="270207"/>
            <a:ext cx="9986816" cy="6317586"/>
          </a:xfrm>
        </p:spPr>
      </p:pic>
    </p:spTree>
    <p:extLst>
      <p:ext uri="{BB962C8B-B14F-4D97-AF65-F5344CB8AC3E}">
        <p14:creationId xmlns:p14="http://schemas.microsoft.com/office/powerpoint/2010/main" val="1564126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703A0D-F80F-49E9-A30B-88CBC6B22A57}"/>
              </a:ext>
            </a:extLst>
          </p:cNvPr>
          <p:cNvSpPr>
            <a:spLocks noGrp="1"/>
          </p:cNvSpPr>
          <p:nvPr>
            <p:ph idx="1"/>
          </p:nvPr>
        </p:nvSpPr>
        <p:spPr>
          <a:xfrm>
            <a:off x="838200" y="520700"/>
            <a:ext cx="10515600" cy="6007100"/>
          </a:xfrm>
        </p:spPr>
        <p:txBody>
          <a:bodyPr>
            <a:normAutofit fontScale="92500" lnSpcReduction="10000"/>
          </a:bodyPr>
          <a:lstStyle/>
          <a:p>
            <a:pPr algn="just"/>
            <a:r>
              <a:rPr lang="en-GB" b="1" i="0" dirty="0">
                <a:solidFill>
                  <a:srgbClr val="272930"/>
                </a:solidFill>
                <a:effectLst/>
                <a:latin typeface="Domine"/>
              </a:rPr>
              <a:t>Suction Pipe- </a:t>
            </a:r>
            <a:r>
              <a:rPr lang="en-GB" b="0" i="0" dirty="0">
                <a:solidFill>
                  <a:srgbClr val="000000"/>
                </a:solidFill>
                <a:effectLst/>
                <a:latin typeface="Domine"/>
              </a:rPr>
              <a:t>Suction pipe connects the source of liquid to the cylinder of the reciprocating pump. The liquid is suck by this pipe from the source to the cylinder.</a:t>
            </a:r>
          </a:p>
          <a:p>
            <a:pPr algn="just"/>
            <a:r>
              <a:rPr lang="en-GB" b="1" i="0" dirty="0">
                <a:solidFill>
                  <a:srgbClr val="272930"/>
                </a:solidFill>
                <a:effectLst/>
                <a:latin typeface="Domine"/>
              </a:rPr>
              <a:t>Suction Valve- </a:t>
            </a:r>
            <a:r>
              <a:rPr lang="en-GB" b="0" i="0" dirty="0">
                <a:solidFill>
                  <a:srgbClr val="000000"/>
                </a:solidFill>
                <a:effectLst/>
                <a:latin typeface="Domine"/>
              </a:rPr>
              <a:t>Suction valve is non-return valve which means only one directional flow is possible in this type of valve. This is placed between suction pipe inlet and cylinder. During suction of liquid it is opened and during discharge it is closed.</a:t>
            </a:r>
          </a:p>
          <a:p>
            <a:pPr algn="just"/>
            <a:r>
              <a:rPr lang="en-GB" b="1" i="0" dirty="0">
                <a:solidFill>
                  <a:srgbClr val="272930"/>
                </a:solidFill>
                <a:effectLst/>
                <a:latin typeface="Domine"/>
              </a:rPr>
              <a:t>Delivery Pipe- </a:t>
            </a:r>
            <a:r>
              <a:rPr lang="en-GB" b="0" i="0" dirty="0">
                <a:solidFill>
                  <a:srgbClr val="000000"/>
                </a:solidFill>
                <a:effectLst/>
                <a:latin typeface="Domine"/>
              </a:rPr>
              <a:t>Delivery pipe connects cylinder of pump to the outlet source. The liquid is delivered to desired outlet location through this pipe.</a:t>
            </a:r>
          </a:p>
          <a:p>
            <a:pPr algn="just"/>
            <a:r>
              <a:rPr lang="en-GB" b="1" i="0" dirty="0">
                <a:solidFill>
                  <a:srgbClr val="272930"/>
                </a:solidFill>
                <a:effectLst/>
                <a:latin typeface="Domine"/>
              </a:rPr>
              <a:t>Delivery Valve- </a:t>
            </a:r>
            <a:r>
              <a:rPr lang="en-GB" b="0" i="0" dirty="0">
                <a:solidFill>
                  <a:srgbClr val="000000"/>
                </a:solidFill>
                <a:effectLst/>
                <a:latin typeface="Domine"/>
              </a:rPr>
              <a:t>Delivery valve also non-return valve placed between cylinder and delivery pipe outlet. It is in closed position during suction and in opened position during discharging of liquid.</a:t>
            </a:r>
          </a:p>
          <a:p>
            <a:pPr algn="just"/>
            <a:r>
              <a:rPr lang="en-GB" b="1" i="0" dirty="0">
                <a:solidFill>
                  <a:srgbClr val="272930"/>
                </a:solidFill>
                <a:effectLst/>
                <a:latin typeface="Domine"/>
              </a:rPr>
              <a:t>Cylinder- </a:t>
            </a:r>
            <a:r>
              <a:rPr lang="en-GB" b="0" i="0" dirty="0">
                <a:solidFill>
                  <a:srgbClr val="000000"/>
                </a:solidFill>
                <a:effectLst/>
                <a:latin typeface="Domine"/>
              </a:rPr>
              <a:t>A hollow cylinder made of steel alloy or cast iron. Arrangement of piston and piston rod is inside this cylinder. Suction and release of liquid is takes place in this so, both suction and delivery pipes along with valves are connected to this cylinder.</a:t>
            </a:r>
          </a:p>
          <a:p>
            <a:pPr algn="just"/>
            <a:endParaRPr lang="en-GB" b="0" i="0" dirty="0">
              <a:solidFill>
                <a:srgbClr val="000000"/>
              </a:solidFill>
              <a:effectLst/>
              <a:latin typeface="Domine"/>
            </a:endParaRPr>
          </a:p>
          <a:p>
            <a:pPr algn="just"/>
            <a:endParaRPr lang="en-IN" dirty="0"/>
          </a:p>
        </p:txBody>
      </p:sp>
    </p:spTree>
    <p:extLst>
      <p:ext uri="{BB962C8B-B14F-4D97-AF65-F5344CB8AC3E}">
        <p14:creationId xmlns:p14="http://schemas.microsoft.com/office/powerpoint/2010/main" val="4229545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4CBE97-8BF9-432D-8D43-E6B403931EEC}"/>
              </a:ext>
            </a:extLst>
          </p:cNvPr>
          <p:cNvSpPr>
            <a:spLocks noGrp="1"/>
          </p:cNvSpPr>
          <p:nvPr>
            <p:ph idx="1"/>
          </p:nvPr>
        </p:nvSpPr>
        <p:spPr>
          <a:xfrm>
            <a:off x="736600" y="495300"/>
            <a:ext cx="10718800" cy="5537200"/>
          </a:xfrm>
        </p:spPr>
        <p:txBody>
          <a:bodyPr>
            <a:noAutofit/>
          </a:bodyPr>
          <a:lstStyle/>
          <a:p>
            <a:pPr algn="just"/>
            <a:r>
              <a:rPr lang="en-GB" b="1" i="0" dirty="0">
                <a:solidFill>
                  <a:srgbClr val="272930"/>
                </a:solidFill>
                <a:effectLst/>
              </a:rPr>
              <a:t>Piston and Piston Rod- </a:t>
            </a:r>
            <a:r>
              <a:rPr lang="en-GB" b="0" i="0" dirty="0">
                <a:solidFill>
                  <a:srgbClr val="000000"/>
                </a:solidFill>
                <a:effectLst/>
              </a:rPr>
              <a:t>Piston is a solid type cylinder part which moves backward and forward inside the hollow cylinder to perform suction and deliverance of liquid. Piston rod helps the piston to its linear motion.</a:t>
            </a:r>
          </a:p>
          <a:p>
            <a:pPr algn="just"/>
            <a:r>
              <a:rPr lang="en-GB" b="1" i="0" dirty="0">
                <a:solidFill>
                  <a:srgbClr val="272930"/>
                </a:solidFill>
                <a:effectLst/>
              </a:rPr>
              <a:t>Crank and Connecting Rod- </a:t>
            </a:r>
            <a:r>
              <a:rPr lang="en-GB" b="0" i="0" dirty="0">
                <a:solidFill>
                  <a:srgbClr val="000000"/>
                </a:solidFill>
                <a:effectLst/>
              </a:rPr>
              <a:t>Crank is a solid circular disc which is connected to power source like motor, engine etc. for its rotation. Connecting rod connects the crank to the piston as a result the rotational motion of crank gets converted into linear motion of the piston.</a:t>
            </a:r>
          </a:p>
          <a:p>
            <a:pPr algn="just"/>
            <a:r>
              <a:rPr lang="en-GB" b="1" i="0" dirty="0">
                <a:solidFill>
                  <a:srgbClr val="272930"/>
                </a:solidFill>
                <a:effectLst/>
              </a:rPr>
              <a:t>Strainer- </a:t>
            </a:r>
            <a:r>
              <a:rPr lang="en-GB" b="0" i="0" dirty="0">
                <a:solidFill>
                  <a:srgbClr val="000000"/>
                </a:solidFill>
                <a:effectLst/>
              </a:rPr>
              <a:t>Strainer is provided at the end of suction pipe to prevent the entrance of solids from water source into the cylinder.</a:t>
            </a:r>
          </a:p>
          <a:p>
            <a:pPr algn="just"/>
            <a:r>
              <a:rPr lang="en-GB" b="1" i="0" dirty="0">
                <a:solidFill>
                  <a:srgbClr val="272930"/>
                </a:solidFill>
                <a:effectLst/>
              </a:rPr>
              <a:t>Air Vessel- </a:t>
            </a:r>
            <a:r>
              <a:rPr lang="en-GB" b="0" i="0" dirty="0">
                <a:solidFill>
                  <a:srgbClr val="000000"/>
                </a:solidFill>
                <a:effectLst/>
              </a:rPr>
              <a:t>Air vessels are connected to both suction and delivery pipes to eliminate the frictional head and to give uniform discharge rate.</a:t>
            </a:r>
          </a:p>
          <a:p>
            <a:pPr algn="just"/>
            <a:endParaRPr lang="en-GB" b="0" i="0" dirty="0">
              <a:solidFill>
                <a:srgbClr val="000000"/>
              </a:solidFill>
              <a:effectLst/>
            </a:endParaRPr>
          </a:p>
          <a:p>
            <a:pPr algn="just"/>
            <a:endParaRPr lang="en-GB" b="0" i="0" dirty="0">
              <a:solidFill>
                <a:srgbClr val="000000"/>
              </a:solidFill>
              <a:effectLst/>
            </a:endParaRPr>
          </a:p>
          <a:p>
            <a:pPr algn="just"/>
            <a:endParaRPr lang="en-IN" dirty="0"/>
          </a:p>
        </p:txBody>
      </p:sp>
    </p:spTree>
    <p:extLst>
      <p:ext uri="{BB962C8B-B14F-4D97-AF65-F5344CB8AC3E}">
        <p14:creationId xmlns:p14="http://schemas.microsoft.com/office/powerpoint/2010/main" val="73863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200" y="210777"/>
            <a:ext cx="8229600" cy="868362"/>
          </a:xfrm>
        </p:spPr>
        <p:txBody>
          <a:bodyPr/>
          <a:lstStyle/>
          <a:p>
            <a:r>
              <a:rPr lang="en-US" dirty="0"/>
              <a:t>Classification of turbo machinery</a:t>
            </a:r>
          </a:p>
        </p:txBody>
      </p:sp>
      <p:pic>
        <p:nvPicPr>
          <p:cNvPr id="1026" name="Picture 2" descr="C:\Users\mayank\Desktop\11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2201" y="1190504"/>
            <a:ext cx="10058400" cy="5667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022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FB7A-18CC-4C8B-B104-3544748BEB80}"/>
              </a:ext>
            </a:extLst>
          </p:cNvPr>
          <p:cNvSpPr>
            <a:spLocks noGrp="1"/>
          </p:cNvSpPr>
          <p:nvPr>
            <p:ph type="title"/>
          </p:nvPr>
        </p:nvSpPr>
        <p:spPr>
          <a:xfrm>
            <a:off x="838200" y="365125"/>
            <a:ext cx="10515600" cy="727075"/>
          </a:xfrm>
        </p:spPr>
        <p:txBody>
          <a:bodyPr/>
          <a:lstStyle/>
          <a:p>
            <a:pPr algn="l"/>
            <a:r>
              <a:rPr lang="en-IN" b="1" i="0" dirty="0">
                <a:solidFill>
                  <a:srgbClr val="272930"/>
                </a:solidFill>
                <a:effectLst/>
                <a:latin typeface="Domine"/>
              </a:rPr>
              <a:t>Working of Reciprocating Pump</a:t>
            </a:r>
          </a:p>
        </p:txBody>
      </p:sp>
      <p:sp>
        <p:nvSpPr>
          <p:cNvPr id="3" name="Content Placeholder 2">
            <a:extLst>
              <a:ext uri="{FF2B5EF4-FFF2-40B4-BE49-F238E27FC236}">
                <a16:creationId xmlns:a16="http://schemas.microsoft.com/office/drawing/2014/main" id="{65F04157-B1EA-4A04-9AF6-443A55C728BD}"/>
              </a:ext>
            </a:extLst>
          </p:cNvPr>
          <p:cNvSpPr>
            <a:spLocks noGrp="1"/>
          </p:cNvSpPr>
          <p:nvPr>
            <p:ph idx="1"/>
          </p:nvPr>
        </p:nvSpPr>
        <p:spPr>
          <a:xfrm>
            <a:off x="838200" y="1092200"/>
            <a:ext cx="10515600" cy="5400675"/>
          </a:xfrm>
        </p:spPr>
        <p:txBody>
          <a:bodyPr>
            <a:normAutofit fontScale="92500" lnSpcReduction="20000"/>
          </a:bodyPr>
          <a:lstStyle/>
          <a:p>
            <a:pPr algn="just">
              <a:buFont typeface="Arial" panose="020B0604020202020204" pitchFamily="34" charset="0"/>
              <a:buChar char="•"/>
            </a:pPr>
            <a:r>
              <a:rPr lang="en-GB" b="0" i="0" dirty="0">
                <a:solidFill>
                  <a:srgbClr val="272930"/>
                </a:solidFill>
                <a:effectLst/>
              </a:rPr>
              <a:t>When the power source is connected to crank, the crank will start rotating and connecting rod also displaced along with crank.</a:t>
            </a:r>
          </a:p>
          <a:p>
            <a:pPr algn="just">
              <a:buFont typeface="Arial" panose="020B0604020202020204" pitchFamily="34" charset="0"/>
              <a:buChar char="•"/>
            </a:pPr>
            <a:r>
              <a:rPr lang="en-GB" b="0" i="0" dirty="0">
                <a:solidFill>
                  <a:srgbClr val="272930"/>
                </a:solidFill>
                <a:effectLst/>
              </a:rPr>
              <a:t>The piston connected to the connecting rod will move in linear direction. If crank moves outwards then the piston moves towards its right and create vacuum in the cylinder.</a:t>
            </a:r>
          </a:p>
          <a:p>
            <a:pPr algn="just">
              <a:buFont typeface="Arial" panose="020B0604020202020204" pitchFamily="34" charset="0"/>
              <a:buChar char="•"/>
            </a:pPr>
            <a:r>
              <a:rPr lang="en-GB" b="0" i="0" dirty="0">
                <a:solidFill>
                  <a:srgbClr val="272930"/>
                </a:solidFill>
                <a:effectLst/>
              </a:rPr>
              <a:t>This vacuum causes suction valve to open and liquid from the source is forcibly sucked by the suction pipe into the cylinder.</a:t>
            </a:r>
          </a:p>
          <a:p>
            <a:pPr algn="just">
              <a:buFont typeface="Arial" panose="020B0604020202020204" pitchFamily="34" charset="0"/>
              <a:buChar char="•"/>
            </a:pPr>
            <a:r>
              <a:rPr lang="en-GB" b="0" i="0" dirty="0">
                <a:solidFill>
                  <a:srgbClr val="272930"/>
                </a:solidFill>
                <a:effectLst/>
              </a:rPr>
              <a:t>When the crank moves inwards or towards the cylinder, the piston will move towards its left and compresses the liquid in the cylinder.</a:t>
            </a:r>
          </a:p>
          <a:p>
            <a:pPr algn="just">
              <a:buFont typeface="Arial" panose="020B0604020202020204" pitchFamily="34" charset="0"/>
              <a:buChar char="•"/>
            </a:pPr>
            <a:r>
              <a:rPr lang="en-GB" b="0" i="0" dirty="0">
                <a:solidFill>
                  <a:srgbClr val="272930"/>
                </a:solidFill>
                <a:effectLst/>
              </a:rPr>
              <a:t>Now, the pressure makes the delivery valve to open and liquid will discharge through delivery pipe.</a:t>
            </a:r>
          </a:p>
          <a:p>
            <a:pPr algn="just">
              <a:buFont typeface="Arial" panose="020B0604020202020204" pitchFamily="34" charset="0"/>
              <a:buChar char="•"/>
            </a:pPr>
            <a:r>
              <a:rPr lang="en-GB" b="0" i="0" dirty="0">
                <a:solidFill>
                  <a:srgbClr val="272930"/>
                </a:solidFill>
                <a:effectLst/>
              </a:rPr>
              <a:t>When piston reaches its extreme left position whole liquid present in the cylinder is delivered through delivery valve.</a:t>
            </a:r>
          </a:p>
          <a:p>
            <a:pPr algn="just">
              <a:buFont typeface="Arial" panose="020B0604020202020204" pitchFamily="34" charset="0"/>
              <a:buChar char="•"/>
            </a:pPr>
            <a:r>
              <a:rPr lang="en-GB" b="0" i="0" dirty="0">
                <a:solidFill>
                  <a:srgbClr val="272930"/>
                </a:solidFill>
                <a:effectLst/>
              </a:rPr>
              <a:t>Then again the crank rotate outwards and piston moves right to create suction and the whole process is repeated.</a:t>
            </a:r>
          </a:p>
          <a:p>
            <a:pPr algn="just"/>
            <a:endParaRPr lang="en-IN" dirty="0"/>
          </a:p>
        </p:txBody>
      </p:sp>
    </p:spTree>
    <p:extLst>
      <p:ext uri="{BB962C8B-B14F-4D97-AF65-F5344CB8AC3E}">
        <p14:creationId xmlns:p14="http://schemas.microsoft.com/office/powerpoint/2010/main" val="2951308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F116-CA89-4CE7-AF07-107B2EF9A7C6}"/>
              </a:ext>
            </a:extLst>
          </p:cNvPr>
          <p:cNvSpPr>
            <a:spLocks noGrp="1"/>
          </p:cNvSpPr>
          <p:nvPr>
            <p:ph type="title"/>
          </p:nvPr>
        </p:nvSpPr>
        <p:spPr>
          <a:xfrm>
            <a:off x="838200" y="365125"/>
            <a:ext cx="10515600" cy="701675"/>
          </a:xfrm>
        </p:spPr>
        <p:txBody>
          <a:bodyPr/>
          <a:lstStyle/>
          <a:p>
            <a:r>
              <a:rPr lang="en-IN" b="1" dirty="0"/>
              <a:t>Hydraulic Lift</a:t>
            </a:r>
          </a:p>
        </p:txBody>
      </p:sp>
      <p:sp>
        <p:nvSpPr>
          <p:cNvPr id="3" name="Content Placeholder 2">
            <a:extLst>
              <a:ext uri="{FF2B5EF4-FFF2-40B4-BE49-F238E27FC236}">
                <a16:creationId xmlns:a16="http://schemas.microsoft.com/office/drawing/2014/main" id="{0BB315C1-6148-4B17-8C1B-ED6FF4FE1B67}"/>
              </a:ext>
            </a:extLst>
          </p:cNvPr>
          <p:cNvSpPr>
            <a:spLocks noGrp="1"/>
          </p:cNvSpPr>
          <p:nvPr>
            <p:ph idx="1"/>
          </p:nvPr>
        </p:nvSpPr>
        <p:spPr>
          <a:xfrm>
            <a:off x="838200" y="1066800"/>
            <a:ext cx="5994400" cy="5606209"/>
          </a:xfrm>
        </p:spPr>
        <p:txBody>
          <a:bodyPr>
            <a:noAutofit/>
          </a:bodyPr>
          <a:lstStyle/>
          <a:p>
            <a:pPr algn="just"/>
            <a:r>
              <a:rPr lang="en-GB" sz="2200" b="0" i="0" dirty="0">
                <a:solidFill>
                  <a:srgbClr val="000000"/>
                </a:solidFill>
                <a:effectLst/>
                <a:latin typeface="Arial" panose="020B0604020202020204" pitchFamily="34" charset="0"/>
                <a:cs typeface="Arial" panose="020B0604020202020204" pitchFamily="34" charset="0"/>
              </a:rPr>
              <a:t>A hydraulic lift is a type of machine that uses a hydraulic apparatus to lift or move objects using the force created when pressure is exerted on liquid in a piston. Force then produces "lift" and "work.“</a:t>
            </a:r>
          </a:p>
          <a:p>
            <a:pPr algn="just"/>
            <a:r>
              <a:rPr lang="en-GB" sz="2200" b="0" i="0" dirty="0">
                <a:solidFill>
                  <a:srgbClr val="000000"/>
                </a:solidFill>
                <a:effectLst/>
                <a:latin typeface="Arial" panose="020B0604020202020204" pitchFamily="34" charset="0"/>
                <a:cs typeface="Arial" panose="020B0604020202020204" pitchFamily="34" charset="0"/>
              </a:rPr>
              <a:t>It is often implemented to operate heavy machinery or to move and lift heavy and large objects like cars, dirt and shipping containers.</a:t>
            </a:r>
          </a:p>
          <a:p>
            <a:r>
              <a:rPr lang="en-US" altLang="en-US" sz="2200" dirty="0">
                <a:latin typeface="Arial" panose="020B0604020202020204" pitchFamily="34" charset="0"/>
                <a:cs typeface="Arial" panose="020B0604020202020204" pitchFamily="34" charset="0"/>
              </a:rPr>
              <a:t>A hydraulic device used for carrying persons and loads from one floor to another, in a multi - storeyed building</a:t>
            </a:r>
          </a:p>
          <a:p>
            <a:r>
              <a:rPr lang="en-US" altLang="en-US" sz="2200" dirty="0">
                <a:latin typeface="Arial" panose="020B0604020202020204" pitchFamily="34" charset="0"/>
                <a:cs typeface="Arial" panose="020B0604020202020204" pitchFamily="34" charset="0"/>
              </a:rPr>
              <a:t>These are mainly of two types:</a:t>
            </a:r>
          </a:p>
          <a:p>
            <a:pPr lvl="1"/>
            <a:r>
              <a:rPr lang="en-US" altLang="en-US" sz="2200" dirty="0">
                <a:latin typeface="Arial" panose="020B0604020202020204" pitchFamily="34" charset="0"/>
                <a:cs typeface="Arial" panose="020B0604020202020204" pitchFamily="34" charset="0"/>
              </a:rPr>
              <a:t>Direct Acting hydraulic lift</a:t>
            </a:r>
          </a:p>
          <a:p>
            <a:pPr lvl="1"/>
            <a:r>
              <a:rPr lang="en-US" altLang="en-US" sz="2200" dirty="0">
                <a:latin typeface="Arial" panose="020B0604020202020204" pitchFamily="34" charset="0"/>
                <a:cs typeface="Arial" panose="020B0604020202020204" pitchFamily="34" charset="0"/>
              </a:rPr>
              <a:t>Suspended hydraulic lift</a:t>
            </a:r>
          </a:p>
          <a:p>
            <a:pPr algn="just"/>
            <a:endParaRPr lang="en-IN" sz="2200" dirty="0">
              <a:latin typeface="Arial" panose="020B0604020202020204" pitchFamily="34" charset="0"/>
              <a:cs typeface="Arial" panose="020B0604020202020204" pitchFamily="34" charset="0"/>
            </a:endParaRPr>
          </a:p>
        </p:txBody>
      </p:sp>
      <p:pic>
        <p:nvPicPr>
          <p:cNvPr id="8194" name="Picture 2" descr="How Hydraulic Jacks Work">
            <a:extLst>
              <a:ext uri="{FF2B5EF4-FFF2-40B4-BE49-F238E27FC236}">
                <a16:creationId xmlns:a16="http://schemas.microsoft.com/office/drawing/2014/main" id="{4C17BA24-F538-4587-9FE2-7016F6411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660" y="0"/>
            <a:ext cx="5064241" cy="25908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Vehicle Loading &amp; Unloading Hydraulic Lift at Best Price in Coimbatore,  Tamil Nadu | MARUTI AUTO EQUIPMENT INDIA PRIVATE LIMITED">
            <a:extLst>
              <a:ext uri="{FF2B5EF4-FFF2-40B4-BE49-F238E27FC236}">
                <a16:creationId xmlns:a16="http://schemas.microsoft.com/office/drawing/2014/main" id="{114AFBD6-CCEB-4F66-9370-F1C7F5BA3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43" y="2590800"/>
            <a:ext cx="5064240" cy="423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928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7F36-F5F8-BFEA-7852-D9C87A779F7C}"/>
              </a:ext>
            </a:extLst>
          </p:cNvPr>
          <p:cNvSpPr>
            <a:spLocks noGrp="1"/>
          </p:cNvSpPr>
          <p:nvPr>
            <p:ph type="title"/>
          </p:nvPr>
        </p:nvSpPr>
        <p:spPr>
          <a:xfrm>
            <a:off x="838200" y="365126"/>
            <a:ext cx="10515600" cy="560292"/>
          </a:xfrm>
        </p:spPr>
        <p:txBody>
          <a:bodyPr/>
          <a:lstStyle/>
          <a:p>
            <a:pPr lvl="1">
              <a:defRPr/>
            </a:pPr>
            <a:r>
              <a:rPr lang="en-US" b="1" kern="1200" dirty="0">
                <a:solidFill>
                  <a:schemeClr val="tx1"/>
                </a:solidFill>
                <a:latin typeface="Times New Roman" pitchFamily="18" charset="0"/>
                <a:ea typeface="SimSun" pitchFamily="2" charset="-122"/>
                <a:cs typeface="Times New Roman" pitchFamily="18" charset="0"/>
              </a:rPr>
              <a:t>Direct Acting hydraulic lift                                                            Suspended hydraulic lift</a:t>
            </a:r>
          </a:p>
        </p:txBody>
      </p:sp>
      <p:pic>
        <p:nvPicPr>
          <p:cNvPr id="5" name="Picture 4">
            <a:extLst>
              <a:ext uri="{FF2B5EF4-FFF2-40B4-BE49-F238E27FC236}">
                <a16:creationId xmlns:a16="http://schemas.microsoft.com/office/drawing/2014/main" id="{22AC1835-3A6A-3E43-BAE4-A73D8C03656A}"/>
              </a:ext>
            </a:extLst>
          </p:cNvPr>
          <p:cNvPicPr>
            <a:picLocks noChangeAspect="1"/>
          </p:cNvPicPr>
          <p:nvPr/>
        </p:nvPicPr>
        <p:blipFill>
          <a:blip r:embed="rId2"/>
          <a:stretch>
            <a:fillRect/>
          </a:stretch>
        </p:blipFill>
        <p:spPr>
          <a:xfrm>
            <a:off x="5186879" y="1068636"/>
            <a:ext cx="6887608" cy="5482309"/>
          </a:xfrm>
          <a:prstGeom prst="rect">
            <a:avLst/>
          </a:prstGeom>
        </p:spPr>
      </p:pic>
      <p:pic>
        <p:nvPicPr>
          <p:cNvPr id="7" name="Picture 6">
            <a:extLst>
              <a:ext uri="{FF2B5EF4-FFF2-40B4-BE49-F238E27FC236}">
                <a16:creationId xmlns:a16="http://schemas.microsoft.com/office/drawing/2014/main" id="{C511D92E-7C9E-B64E-5C05-FD5F01FEB228}"/>
              </a:ext>
            </a:extLst>
          </p:cNvPr>
          <p:cNvPicPr>
            <a:picLocks noChangeAspect="1"/>
          </p:cNvPicPr>
          <p:nvPr/>
        </p:nvPicPr>
        <p:blipFill>
          <a:blip r:embed="rId3"/>
          <a:stretch>
            <a:fillRect/>
          </a:stretch>
        </p:blipFill>
        <p:spPr>
          <a:xfrm>
            <a:off x="363557" y="1068636"/>
            <a:ext cx="4065224" cy="548230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F3532-D18A-8735-DB51-5E0A3BD0688C}"/>
              </a:ext>
            </a:extLst>
          </p:cNvPr>
          <p:cNvSpPr>
            <a:spLocks noGrp="1"/>
          </p:cNvSpPr>
          <p:nvPr>
            <p:ph idx="1"/>
          </p:nvPr>
        </p:nvSpPr>
        <p:spPr>
          <a:xfrm>
            <a:off x="838200" y="429658"/>
            <a:ext cx="10515600" cy="6026226"/>
          </a:xfrm>
        </p:spPr>
        <p:txBody>
          <a:bodyPr>
            <a:normAutofit/>
          </a:bodyPr>
          <a:lstStyle/>
          <a:p>
            <a:pPr algn="just"/>
            <a:r>
              <a:rPr lang="en-GB" sz="2200" b="0" i="0" dirty="0">
                <a:solidFill>
                  <a:srgbClr val="1E1E1E"/>
                </a:solidFill>
                <a:effectLst/>
              </a:rPr>
              <a:t>A </a:t>
            </a:r>
            <a:r>
              <a:rPr lang="en-GB" sz="2400" b="1" i="0" dirty="0">
                <a:solidFill>
                  <a:srgbClr val="1E1E1E"/>
                </a:solidFill>
                <a:effectLst/>
              </a:rPr>
              <a:t>direct acting hydraulic lift</a:t>
            </a:r>
            <a:r>
              <a:rPr lang="en-GB" sz="2400" b="0" i="0" dirty="0">
                <a:solidFill>
                  <a:srgbClr val="1E1E1E"/>
                </a:solidFill>
                <a:effectLst/>
              </a:rPr>
              <a:t> </a:t>
            </a:r>
            <a:r>
              <a:rPr lang="en-GB" sz="2200" b="0" i="0" dirty="0">
                <a:solidFill>
                  <a:srgbClr val="1E1E1E"/>
                </a:solidFill>
                <a:effectLst/>
              </a:rPr>
              <a:t>is fixed cylinder, meaning it is set in the wall or floor and a piston or sliding ram moves in and out of it when we apply pressure. It’s cage, where the load is placed, is fitted on top of the sliding ram, which is itself fitted in the previously mentioned fixed cylinder which moves reciprocally, in an upwards or downwards direction, when the pressure is applied.</a:t>
            </a:r>
          </a:p>
          <a:p>
            <a:pPr algn="just"/>
            <a:r>
              <a:rPr lang="en-GB" sz="2200" b="0" i="0" dirty="0">
                <a:solidFill>
                  <a:srgbClr val="1E1E1E"/>
                </a:solidFill>
                <a:effectLst/>
              </a:rPr>
              <a:t>Pressurized fluid is forced into the cylinder and pushes the ram upwards. The platform carries loads or passengers and moves between the floors. The main operating principle of a direct acting hydraulic lift is to have the stroke of the ram be equal to the lift of the cage.</a:t>
            </a:r>
          </a:p>
          <a:p>
            <a:pPr algn="just"/>
            <a:r>
              <a:rPr lang="en-GB" sz="2200" b="0" i="0" dirty="0">
                <a:solidFill>
                  <a:srgbClr val="1E1E1E"/>
                </a:solidFill>
                <a:effectLst/>
              </a:rPr>
              <a:t>The second style of hydraulic lift is the </a:t>
            </a:r>
            <a:r>
              <a:rPr lang="en-GB" sz="2400" b="1" i="0" dirty="0">
                <a:solidFill>
                  <a:srgbClr val="1E1E1E"/>
                </a:solidFill>
                <a:effectLst/>
              </a:rPr>
              <a:t>suspended hydraulic lift</a:t>
            </a:r>
            <a:r>
              <a:rPr lang="en-GB" sz="2400" b="0" i="0" dirty="0">
                <a:solidFill>
                  <a:srgbClr val="1E1E1E"/>
                </a:solidFill>
                <a:effectLst/>
              </a:rPr>
              <a:t>. </a:t>
            </a:r>
            <a:r>
              <a:rPr lang="en-GB" sz="2200" b="0" i="0" dirty="0">
                <a:solidFill>
                  <a:srgbClr val="1E1E1E"/>
                </a:solidFill>
                <a:effectLst/>
              </a:rPr>
              <a:t>The main difference between this style and a direct acting one is the presence of wire rope, pulleys and hydraulic jiggers. The wire rope connects the cage to the pulleys, which are themselves connected to the sliding ram and fixed cylinder; one pulley is fixed and the other moveable. The hydraulic jigger is essentially a moving ram which slides inside a fixed hydraulic cylinder.</a:t>
            </a:r>
          </a:p>
          <a:p>
            <a:pPr algn="just"/>
            <a:r>
              <a:rPr lang="en-GB" sz="2200" b="0" i="0" dirty="0">
                <a:solidFill>
                  <a:srgbClr val="1E1E1E"/>
                </a:solidFill>
                <a:effectLst/>
              </a:rPr>
              <a:t>When pressurized fluid is forced into the cylinder, it causes the ram to promote action with the pulleys. The hydraulic jigger rotates the pulleys and the wire rope allows the cage to maintain the pressure force with the floor.</a:t>
            </a:r>
          </a:p>
          <a:p>
            <a:pPr algn="just"/>
            <a:endParaRPr lang="en-IN" sz="2200" dirty="0"/>
          </a:p>
        </p:txBody>
      </p:sp>
    </p:spTree>
    <p:extLst>
      <p:ext uri="{BB962C8B-B14F-4D97-AF65-F5344CB8AC3E}">
        <p14:creationId xmlns:p14="http://schemas.microsoft.com/office/powerpoint/2010/main" val="970873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8C539B1-4214-4016-95BB-9359247085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8109" y="1825625"/>
            <a:ext cx="4435781" cy="4351338"/>
          </a:xfrm>
        </p:spPr>
      </p:pic>
    </p:spTree>
    <p:extLst>
      <p:ext uri="{BB962C8B-B14F-4D97-AF65-F5344CB8AC3E}">
        <p14:creationId xmlns:p14="http://schemas.microsoft.com/office/powerpoint/2010/main" val="428388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334963"/>
            <a:ext cx="5257800" cy="803275"/>
          </a:xfrm>
        </p:spPr>
        <p:txBody>
          <a:bodyPr/>
          <a:lstStyle/>
          <a:p>
            <a:r>
              <a:rPr lang="en-US" b="1" dirty="0"/>
              <a:t>Hydraulic Turbines</a:t>
            </a:r>
          </a:p>
        </p:txBody>
      </p:sp>
      <p:sp>
        <p:nvSpPr>
          <p:cNvPr id="3" name="Content Placeholder 2"/>
          <p:cNvSpPr>
            <a:spLocks noGrp="1"/>
          </p:cNvSpPr>
          <p:nvPr>
            <p:ph idx="1"/>
          </p:nvPr>
        </p:nvSpPr>
        <p:spPr>
          <a:xfrm>
            <a:off x="0" y="1473200"/>
            <a:ext cx="6096000" cy="5384800"/>
          </a:xfrm>
        </p:spPr>
        <p:txBody>
          <a:bodyPr/>
          <a:lstStyle/>
          <a:p>
            <a:pPr algn="just"/>
            <a:r>
              <a:rPr lang="en-US" dirty="0"/>
              <a:t>Hydraulic turbines are the machines which use the energy of water </a:t>
            </a:r>
            <a:r>
              <a:rPr lang="en-US" b="1" dirty="0"/>
              <a:t>(hydro-power)</a:t>
            </a:r>
            <a:r>
              <a:rPr lang="en-US" dirty="0"/>
              <a:t> and </a:t>
            </a:r>
            <a:r>
              <a:rPr lang="en-US" b="1" dirty="0"/>
              <a:t>convert it into mechanical energy</a:t>
            </a:r>
          </a:p>
          <a:p>
            <a:pPr algn="just"/>
            <a:r>
              <a:rPr lang="en-US" dirty="0"/>
              <a:t>As such these may be considered as hydraulic motors or prime-movers</a:t>
            </a:r>
          </a:p>
          <a:p>
            <a:pPr algn="just"/>
            <a:r>
              <a:rPr lang="en-US" dirty="0"/>
              <a:t>The mechanical energy developed by a turbine is used in running an electric generator.</a:t>
            </a:r>
          </a:p>
        </p:txBody>
      </p:sp>
      <p:pic>
        <p:nvPicPr>
          <p:cNvPr id="5" name="Picture 4">
            <a:extLst>
              <a:ext uri="{FF2B5EF4-FFF2-40B4-BE49-F238E27FC236}">
                <a16:creationId xmlns:a16="http://schemas.microsoft.com/office/drawing/2014/main" id="{0BF7E809-CB08-49A5-BCE2-FF58B0D3B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79" y="0"/>
            <a:ext cx="6096000" cy="6858000"/>
          </a:xfrm>
          <a:prstGeom prst="rect">
            <a:avLst/>
          </a:prstGeom>
        </p:spPr>
      </p:pic>
    </p:spTree>
    <p:extLst>
      <p:ext uri="{BB962C8B-B14F-4D97-AF65-F5344CB8AC3E}">
        <p14:creationId xmlns:p14="http://schemas.microsoft.com/office/powerpoint/2010/main" val="575297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639762"/>
          </a:xfrm>
        </p:spPr>
        <p:txBody>
          <a:bodyPr>
            <a:normAutofit fontScale="90000"/>
          </a:bodyPr>
          <a:lstStyle/>
          <a:p>
            <a:r>
              <a:rPr lang="en-US" b="1" dirty="0"/>
              <a:t>Hydro-power Plant</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913552"/>
            <a:ext cx="8686799" cy="5868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583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7547"/>
          </a:xfrm>
        </p:spPr>
        <p:txBody>
          <a:bodyPr/>
          <a:lstStyle/>
          <a:p>
            <a:r>
              <a:rPr lang="en-US" dirty="0"/>
              <a:t>Elements of Hydroelectric PP</a:t>
            </a:r>
          </a:p>
        </p:txBody>
      </p:sp>
      <p:sp>
        <p:nvSpPr>
          <p:cNvPr id="4" name="Content Placeholder 3"/>
          <p:cNvSpPr>
            <a:spLocks noGrp="1"/>
          </p:cNvSpPr>
          <p:nvPr>
            <p:ph idx="1"/>
          </p:nvPr>
        </p:nvSpPr>
        <p:spPr>
          <a:xfrm>
            <a:off x="1981200" y="1600200"/>
            <a:ext cx="8229600" cy="5257800"/>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sz="1400" dirty="0"/>
          </a:p>
          <a:p>
            <a:endParaRPr lang="en-US" sz="1400" dirty="0"/>
          </a:p>
          <a:p>
            <a:endParaRPr lang="en-US" sz="1400" dirty="0"/>
          </a:p>
          <a:p>
            <a:endParaRPr lang="en-US" sz="1400" dirty="0"/>
          </a:p>
          <a:p>
            <a:endParaRPr lang="en-US" sz="1400" dirty="0"/>
          </a:p>
          <a:p>
            <a:endParaRPr lang="en-US" sz="1400" dirty="0"/>
          </a:p>
          <a:p>
            <a:pPr algn="ctr"/>
            <a:r>
              <a:rPr lang="en-US" sz="1600" dirty="0"/>
              <a:t>General  layout of hydroelectric power plant</a:t>
            </a:r>
          </a:p>
          <a:p>
            <a:endParaRPr lang="en-US" dirty="0"/>
          </a:p>
          <a:p>
            <a:endParaRPr lang="en-US" dirty="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2" y="1232672"/>
            <a:ext cx="9740897" cy="4787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165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t>Classification of Turbines</a:t>
            </a:r>
          </a:p>
        </p:txBody>
      </p:sp>
      <p:sp>
        <p:nvSpPr>
          <p:cNvPr id="7" name="Content Placeholder 6"/>
          <p:cNvSpPr>
            <a:spLocks noGrp="1"/>
          </p:cNvSpPr>
          <p:nvPr>
            <p:ph idx="1"/>
          </p:nvPr>
        </p:nvSpPr>
        <p:spPr>
          <a:xfrm>
            <a:off x="1828800" y="1143000"/>
            <a:ext cx="8534400" cy="5334000"/>
          </a:xfrm>
        </p:spPr>
        <p:txBody>
          <a:bodyPr>
            <a:normAutofit/>
          </a:bodyPr>
          <a:lstStyle/>
          <a:p>
            <a:r>
              <a:rPr lang="en-US" b="1" dirty="0"/>
              <a:t>On the basis of water entrance </a:t>
            </a:r>
            <a:r>
              <a:rPr lang="en-US" b="1"/>
              <a:t>to turbine</a:t>
            </a:r>
            <a:endParaRPr lang="en-US" b="1" dirty="0"/>
          </a:p>
          <a:p>
            <a:pPr marL="571500" indent="-207963">
              <a:buFont typeface="+mj-lt"/>
              <a:buAutoNum type="romanLcPeriod"/>
            </a:pPr>
            <a:r>
              <a:rPr lang="en-US" dirty="0"/>
              <a:t>     Impulse Turbine (</a:t>
            </a:r>
            <a:r>
              <a:rPr lang="en-US" dirty="0">
                <a:solidFill>
                  <a:srgbClr val="FF0000"/>
                </a:solidFill>
              </a:rPr>
              <a:t>Pelton wheel</a:t>
            </a:r>
            <a:r>
              <a:rPr lang="en-US" dirty="0"/>
              <a:t>)</a:t>
            </a:r>
          </a:p>
          <a:p>
            <a:pPr marL="571500" indent="-207963">
              <a:buFont typeface="+mj-lt"/>
              <a:buAutoNum type="romanLcPeriod"/>
            </a:pPr>
            <a:r>
              <a:rPr lang="en-US" dirty="0"/>
              <a:t>     reaction turbines (</a:t>
            </a:r>
            <a:r>
              <a:rPr lang="en-US" dirty="0">
                <a:solidFill>
                  <a:srgbClr val="FF0000"/>
                </a:solidFill>
              </a:rPr>
              <a:t>Francis, Kaplan, propeller </a:t>
            </a:r>
            <a:r>
              <a:rPr lang="en-US" dirty="0"/>
              <a:t>)</a:t>
            </a:r>
          </a:p>
          <a:p>
            <a:pPr marL="0" indent="0">
              <a:buNone/>
            </a:pPr>
            <a:endParaRPr lang="en-US" dirty="0"/>
          </a:p>
          <a:p>
            <a:r>
              <a:rPr lang="en-US" b="1" dirty="0"/>
              <a:t>On the basis of direction of flow of water in the runner </a:t>
            </a:r>
          </a:p>
          <a:p>
            <a:pPr marL="571500" indent="-173038">
              <a:buFont typeface="+mj-lt"/>
              <a:buAutoNum type="romanLcPeriod"/>
            </a:pPr>
            <a:r>
              <a:rPr lang="en-US" dirty="0"/>
              <a:t> tangential flow turbine (</a:t>
            </a:r>
            <a:r>
              <a:rPr lang="en-US" dirty="0" err="1">
                <a:solidFill>
                  <a:srgbClr val="FF0000"/>
                </a:solidFill>
              </a:rPr>
              <a:t>Pelton</a:t>
            </a:r>
            <a:r>
              <a:rPr lang="en-US" dirty="0">
                <a:solidFill>
                  <a:srgbClr val="FF0000"/>
                </a:solidFill>
              </a:rPr>
              <a:t> wheel</a:t>
            </a:r>
            <a:r>
              <a:rPr lang="en-US" dirty="0"/>
              <a:t>)</a:t>
            </a:r>
          </a:p>
          <a:p>
            <a:pPr marL="571500" indent="-173038">
              <a:buFont typeface="+mj-lt"/>
              <a:buAutoNum type="romanLcPeriod"/>
            </a:pPr>
            <a:r>
              <a:rPr lang="en-US" dirty="0"/>
              <a:t> radial flow turbine (</a:t>
            </a:r>
            <a:r>
              <a:rPr lang="en-US" dirty="0">
                <a:solidFill>
                  <a:srgbClr val="FF0000"/>
                </a:solidFill>
              </a:rPr>
              <a:t>Francis turbine</a:t>
            </a:r>
            <a:r>
              <a:rPr lang="en-US" dirty="0"/>
              <a:t>)</a:t>
            </a:r>
          </a:p>
          <a:p>
            <a:pPr marL="571500" indent="-173038">
              <a:buFont typeface="+mj-lt"/>
              <a:buAutoNum type="romanLcPeriod"/>
            </a:pPr>
            <a:r>
              <a:rPr lang="en-US" dirty="0"/>
              <a:t> axial flow turbine (</a:t>
            </a:r>
            <a:r>
              <a:rPr lang="en-US" dirty="0">
                <a:solidFill>
                  <a:srgbClr val="FF0000"/>
                </a:solidFill>
              </a:rPr>
              <a:t>Kaplan, propeller turbine</a:t>
            </a:r>
            <a:r>
              <a:rPr lang="en-US" dirty="0"/>
              <a:t>)</a:t>
            </a:r>
          </a:p>
          <a:p>
            <a:pPr marL="571500" indent="-173038">
              <a:buFont typeface="+mj-lt"/>
              <a:buAutoNum type="romanLcPeriod"/>
            </a:pPr>
            <a:r>
              <a:rPr lang="en-US" dirty="0"/>
              <a:t> Mixed flow turbine (</a:t>
            </a:r>
            <a:r>
              <a:rPr lang="en-US" dirty="0">
                <a:solidFill>
                  <a:srgbClr val="FF0000"/>
                </a:solidFill>
              </a:rPr>
              <a:t>Modern Francis turbine</a:t>
            </a:r>
            <a:r>
              <a:rPr lang="en-US" dirty="0"/>
              <a:t>)</a:t>
            </a:r>
          </a:p>
        </p:txBody>
      </p:sp>
    </p:spTree>
    <p:extLst>
      <p:ext uri="{BB962C8B-B14F-4D97-AF65-F5344CB8AC3E}">
        <p14:creationId xmlns:p14="http://schemas.microsoft.com/office/powerpoint/2010/main" val="728647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t>Classification of Turbines (Contd.)</a:t>
            </a:r>
          </a:p>
        </p:txBody>
      </p:sp>
      <p:sp>
        <p:nvSpPr>
          <p:cNvPr id="7" name="Content Placeholder 6"/>
          <p:cNvSpPr>
            <a:spLocks noGrp="1"/>
          </p:cNvSpPr>
          <p:nvPr>
            <p:ph idx="1"/>
          </p:nvPr>
        </p:nvSpPr>
        <p:spPr>
          <a:xfrm>
            <a:off x="1828800" y="1143000"/>
            <a:ext cx="8534400" cy="5334000"/>
          </a:xfrm>
        </p:spPr>
        <p:txBody>
          <a:bodyPr>
            <a:normAutofit/>
          </a:bodyPr>
          <a:lstStyle/>
          <a:p>
            <a:r>
              <a:rPr lang="en-US" b="1" dirty="0"/>
              <a:t>On the basis of head, </a:t>
            </a:r>
          </a:p>
          <a:p>
            <a:pPr marL="715963" indent="-352425">
              <a:buFont typeface="+mj-lt"/>
              <a:buAutoNum type="romanLcPeriod"/>
            </a:pPr>
            <a:r>
              <a:rPr lang="en-US" dirty="0"/>
              <a:t>Low head (&lt;60 m) --- (</a:t>
            </a:r>
            <a:r>
              <a:rPr lang="en-US" dirty="0">
                <a:solidFill>
                  <a:srgbClr val="FF0000"/>
                </a:solidFill>
              </a:rPr>
              <a:t>Kaplan, propeller</a:t>
            </a:r>
            <a:r>
              <a:rPr lang="en-US" dirty="0"/>
              <a:t>)</a:t>
            </a:r>
          </a:p>
          <a:p>
            <a:pPr marL="715963" indent="-352425">
              <a:buFont typeface="+mj-lt"/>
              <a:buAutoNum type="romanLcPeriod"/>
            </a:pPr>
            <a:r>
              <a:rPr lang="en-US" dirty="0"/>
              <a:t>medium head (60 – 250 m) --- (</a:t>
            </a:r>
            <a:r>
              <a:rPr lang="en-US" dirty="0">
                <a:solidFill>
                  <a:srgbClr val="FF0000"/>
                </a:solidFill>
              </a:rPr>
              <a:t>Francis turbine</a:t>
            </a:r>
            <a:r>
              <a:rPr lang="en-US" dirty="0"/>
              <a:t>)</a:t>
            </a:r>
          </a:p>
          <a:p>
            <a:pPr marL="715963" indent="-352425">
              <a:buFont typeface="+mj-lt"/>
              <a:buAutoNum type="romanLcPeriod"/>
            </a:pPr>
            <a:r>
              <a:rPr lang="en-US" dirty="0"/>
              <a:t>high head turbine (&gt;250 m) --- (</a:t>
            </a:r>
            <a:r>
              <a:rPr lang="en-US" dirty="0">
                <a:solidFill>
                  <a:srgbClr val="FF0000"/>
                </a:solidFill>
              </a:rPr>
              <a:t>Pelton wheel</a:t>
            </a:r>
            <a:r>
              <a:rPr lang="en-US" dirty="0"/>
              <a:t>)</a:t>
            </a:r>
          </a:p>
          <a:p>
            <a:endParaRPr lang="en-US" b="1" dirty="0"/>
          </a:p>
          <a:p>
            <a:r>
              <a:rPr lang="en-US" b="1" dirty="0"/>
              <a:t>On the basis of specific speed of turbine (and quantity of water required)</a:t>
            </a:r>
          </a:p>
          <a:p>
            <a:pPr marL="571500" indent="-173038">
              <a:buFont typeface="+mj-lt"/>
              <a:buAutoNum type="romanLcPeriod"/>
            </a:pPr>
            <a:r>
              <a:rPr lang="en-US" dirty="0"/>
              <a:t> Low ( (8.5 – 30 rpm) – (</a:t>
            </a:r>
            <a:r>
              <a:rPr lang="en-US" dirty="0">
                <a:solidFill>
                  <a:srgbClr val="FF0000"/>
                </a:solidFill>
              </a:rPr>
              <a:t>Pelton wheel</a:t>
            </a:r>
            <a:r>
              <a:rPr lang="en-US" dirty="0"/>
              <a:t>)</a:t>
            </a:r>
          </a:p>
          <a:p>
            <a:pPr marL="571500" indent="-173038">
              <a:buFont typeface="+mj-lt"/>
              <a:buAutoNum type="romanLcPeriod"/>
            </a:pPr>
            <a:r>
              <a:rPr lang="en-US" dirty="0"/>
              <a:t> Medium ( (50-340 rpm) – (</a:t>
            </a:r>
            <a:r>
              <a:rPr lang="en-US" dirty="0">
                <a:solidFill>
                  <a:srgbClr val="FF0000"/>
                </a:solidFill>
              </a:rPr>
              <a:t>Francis turbine</a:t>
            </a:r>
            <a:r>
              <a:rPr lang="en-US" dirty="0"/>
              <a:t>)</a:t>
            </a:r>
          </a:p>
          <a:p>
            <a:pPr marL="571500" indent="-173038">
              <a:buFont typeface="+mj-lt"/>
              <a:buAutoNum type="romanLcPeriod"/>
            </a:pPr>
            <a:r>
              <a:rPr lang="en-US" dirty="0"/>
              <a:t> High ( (250-850 rpm) – (</a:t>
            </a:r>
            <a:r>
              <a:rPr lang="en-US" dirty="0">
                <a:solidFill>
                  <a:srgbClr val="FF0000"/>
                </a:solidFill>
              </a:rPr>
              <a:t>Kaplan, propeller turbine</a:t>
            </a:r>
            <a:r>
              <a:rPr lang="en-US" dirty="0"/>
              <a:t>)</a:t>
            </a:r>
          </a:p>
        </p:txBody>
      </p:sp>
    </p:spTree>
    <p:extLst>
      <p:ext uri="{BB962C8B-B14F-4D97-AF65-F5344CB8AC3E}">
        <p14:creationId xmlns:p14="http://schemas.microsoft.com/office/powerpoint/2010/main" val="233749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912657998F074C8D4EC078D461AD4C" ma:contentTypeVersion="3" ma:contentTypeDescription="Create a new document." ma:contentTypeScope="" ma:versionID="78532614639c326863bae0e90662cae5">
  <xsd:schema xmlns:xsd="http://www.w3.org/2001/XMLSchema" xmlns:xs="http://www.w3.org/2001/XMLSchema" xmlns:p="http://schemas.microsoft.com/office/2006/metadata/properties" xmlns:ns2="9e4b262e-e81d-4ef9-a9d4-f9f4993c34df" targetNamespace="http://schemas.microsoft.com/office/2006/metadata/properties" ma:root="true" ma:fieldsID="349fb5619f17bce4624cb519a94e53f0" ns2:_="">
    <xsd:import namespace="9e4b262e-e81d-4ef9-a9d4-f9f4993c34d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4b262e-e81d-4ef9-a9d4-f9f4993c34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3DCCB40-5187-434C-983D-69E9C20B1E9D}"/>
</file>

<file path=customXml/itemProps2.xml><?xml version="1.0" encoding="utf-8"?>
<ds:datastoreItem xmlns:ds="http://schemas.openxmlformats.org/officeDocument/2006/customXml" ds:itemID="{42E64F8C-5F3B-46E1-90AF-89859670BD80}"/>
</file>

<file path=customXml/itemProps3.xml><?xml version="1.0" encoding="utf-8"?>
<ds:datastoreItem xmlns:ds="http://schemas.openxmlformats.org/officeDocument/2006/customXml" ds:itemID="{A704CB1B-CAEE-4DD1-807D-371AC545335E}"/>
</file>

<file path=docProps/app.xml><?xml version="1.0" encoding="utf-8"?>
<Properties xmlns="http://schemas.openxmlformats.org/officeDocument/2006/extended-properties" xmlns:vt="http://schemas.openxmlformats.org/officeDocument/2006/docPropsVTypes">
  <TotalTime>1342</TotalTime>
  <Words>2759</Words>
  <Application>Microsoft Office PowerPoint</Application>
  <PresentationFormat>Widescreen</PresentationFormat>
  <Paragraphs>209</Paragraphs>
  <Slides>44</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2" baseType="lpstr">
      <vt:lpstr>Arial</vt:lpstr>
      <vt:lpstr>Calibri</vt:lpstr>
      <vt:lpstr>Calibri Light</vt:lpstr>
      <vt:lpstr>Domine</vt:lpstr>
      <vt:lpstr>Times New Roman</vt:lpstr>
      <vt:lpstr>TimesNewRoman</vt:lpstr>
      <vt:lpstr>Office Theme</vt:lpstr>
      <vt:lpstr>Picture</vt:lpstr>
      <vt:lpstr>Hydraulic Machines </vt:lpstr>
      <vt:lpstr>Syllabus</vt:lpstr>
      <vt:lpstr>Introduction</vt:lpstr>
      <vt:lpstr>Classification of turbo machinery</vt:lpstr>
      <vt:lpstr>Hydraulic Turbines</vt:lpstr>
      <vt:lpstr>Hydro-power Plant</vt:lpstr>
      <vt:lpstr>Elements of Hydroelectric PP</vt:lpstr>
      <vt:lpstr>Classification of Turbines</vt:lpstr>
      <vt:lpstr>Classification of Turbines (Contd.)</vt:lpstr>
      <vt:lpstr>PowerPoint Presentation</vt:lpstr>
      <vt:lpstr>PowerPoint Presentation</vt:lpstr>
      <vt:lpstr>Pelton Wheel (tangential flow impulse turbine)</vt:lpstr>
      <vt:lpstr>PowerPoint Presentation</vt:lpstr>
      <vt:lpstr>PowerPoint Presentation</vt:lpstr>
      <vt:lpstr>PowerPoint Presentation</vt:lpstr>
      <vt:lpstr>Working of Pelton Wheel</vt:lpstr>
      <vt:lpstr>PowerPoint Presentation</vt:lpstr>
      <vt:lpstr>PowerPoint Presentation</vt:lpstr>
      <vt:lpstr>                                       Francis Turbine It’s a mixed flow type reaction turbine. In it water enters radially at its outer periphery and leaves axially at its center.  </vt:lpstr>
      <vt:lpstr>Components</vt:lpstr>
      <vt:lpstr>PowerPoint Presentation</vt:lpstr>
      <vt:lpstr>Casing</vt:lpstr>
      <vt:lpstr>Vanes</vt:lpstr>
      <vt:lpstr>PowerPoint Presentation</vt:lpstr>
      <vt:lpstr>Draft Tube</vt:lpstr>
      <vt:lpstr>Impulse Vs Reaction Turbine</vt:lpstr>
      <vt:lpstr>Hydraulic Pumps</vt:lpstr>
      <vt:lpstr>Classification of Pumps</vt:lpstr>
      <vt:lpstr>PowerPoint Presentation</vt:lpstr>
      <vt:lpstr>Centrifugal Pump: </vt:lpstr>
      <vt:lpstr>Working principle (continued)</vt:lpstr>
      <vt:lpstr>PowerPoint Presentation</vt:lpstr>
      <vt:lpstr>Main Parts of Centrifugal Pumps</vt:lpstr>
      <vt:lpstr>PowerPoint Presentation</vt:lpstr>
      <vt:lpstr>Reciprocating Pump</vt:lpstr>
      <vt:lpstr>Components of Reciprocating Pump</vt:lpstr>
      <vt:lpstr>PowerPoint Presentation</vt:lpstr>
      <vt:lpstr>PowerPoint Presentation</vt:lpstr>
      <vt:lpstr>PowerPoint Presentation</vt:lpstr>
      <vt:lpstr>Working of Reciprocating Pump</vt:lpstr>
      <vt:lpstr>Hydraulic Lift</vt:lpstr>
      <vt:lpstr>Direct Acting hydraulic lift                                                            Suspended hydraulic lift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Hydraulic Machines </dc:title>
  <dc:creator>Mayank Kushwaha</dc:creator>
  <cp:lastModifiedBy>Pratishtha Sharma</cp:lastModifiedBy>
  <cp:revision>67</cp:revision>
  <dcterms:created xsi:type="dcterms:W3CDTF">2021-01-13T03:22:09Z</dcterms:created>
  <dcterms:modified xsi:type="dcterms:W3CDTF">2023-09-09T05:05:08Z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0x010100CA912657998F074C8D4EC078D461AD4C</vt:lpwstr>
  </property>
</Properties>
</file>